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41"/>
  </p:notesMasterIdLst>
  <p:sldIdLst>
    <p:sldId id="303" r:id="rId2"/>
    <p:sldId id="287" r:id="rId3"/>
    <p:sldId id="325" r:id="rId4"/>
    <p:sldId id="308" r:id="rId5"/>
    <p:sldId id="309" r:id="rId6"/>
    <p:sldId id="318" r:id="rId7"/>
    <p:sldId id="319" r:id="rId8"/>
    <p:sldId id="289" r:id="rId9"/>
    <p:sldId id="290" r:id="rId10"/>
    <p:sldId id="326" r:id="rId11"/>
    <p:sldId id="307" r:id="rId12"/>
    <p:sldId id="331" r:id="rId13"/>
    <p:sldId id="320" r:id="rId14"/>
    <p:sldId id="288" r:id="rId15"/>
    <p:sldId id="324" r:id="rId16"/>
    <p:sldId id="321" r:id="rId17"/>
    <p:sldId id="339" r:id="rId18"/>
    <p:sldId id="327" r:id="rId19"/>
    <p:sldId id="322" r:id="rId20"/>
    <p:sldId id="291" r:id="rId21"/>
    <p:sldId id="332" r:id="rId22"/>
    <p:sldId id="292" r:id="rId23"/>
    <p:sldId id="306" r:id="rId24"/>
    <p:sldId id="293" r:id="rId25"/>
    <p:sldId id="328" r:id="rId26"/>
    <p:sldId id="294" r:id="rId27"/>
    <p:sldId id="333" r:id="rId28"/>
    <p:sldId id="334" r:id="rId29"/>
    <p:sldId id="335" r:id="rId30"/>
    <p:sldId id="295" r:id="rId31"/>
    <p:sldId id="297" r:id="rId32"/>
    <p:sldId id="337" r:id="rId33"/>
    <p:sldId id="296" r:id="rId34"/>
    <p:sldId id="298" r:id="rId35"/>
    <p:sldId id="338" r:id="rId36"/>
    <p:sldId id="301" r:id="rId37"/>
    <p:sldId id="305" r:id="rId38"/>
    <p:sldId id="329" r:id="rId39"/>
    <p:sldId id="330" r:id="rId4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8CBAD"/>
    <a:srgbClr val="FFA59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202B0CA-FC54-4496-8BCA-5EF66A818D29}" styleName="Dark Styl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2799"/>
    <p:restoredTop sz="96405"/>
  </p:normalViewPr>
  <p:slideViewPr>
    <p:cSldViewPr snapToGrid="0">
      <p:cViewPr varScale="1">
        <p:scale>
          <a:sx n="113" d="100"/>
          <a:sy n="113" d="100"/>
        </p:scale>
        <p:origin x="200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6ACE48-220B-274C-842D-6118665099EE}" type="datetimeFigureOut">
              <a:rPr lang="en-US" smtClean="0"/>
              <a:t>6/4/24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B5E70C0-4FA8-5C42-8AC8-26D1F72AD4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86157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A3ED65-7159-3254-6F85-26C16E9898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A99692E-374E-9D1E-884D-2A171182C25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1F6A96-D795-ED2F-F5F2-08C01E7A3D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CD9585-9B22-CD4A-BFD1-C3735D89F178}" type="datetime1">
              <a:rPr lang="en-AU" smtClean="0"/>
              <a:t>4/6/2024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FB779F-F096-EDEF-8F72-007378F137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76DDAC-B094-83F5-A1D6-9FC3E1FA55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F531E-F5A6-EF47-BEC0-6221306C41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19633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7F8D6C-5E44-1EA0-A768-3F065E7DE4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F34C9F8-6948-7E01-6166-12C4923AD5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DF98EA-94E6-A9AB-F50F-C3BDD91DD5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8C08FB-7B18-6E45-8875-CAB7B43B83D0}" type="datetime1">
              <a:rPr lang="en-AU" smtClean="0"/>
              <a:t>4/6/2024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861B4A-00FC-234A-E703-06659591D1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5B2583-BABA-5DEC-9C8D-5FCA9A7E3E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F531E-F5A6-EF47-BEC0-6221306C41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76752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4563D44-95B7-30ED-B6EF-07AC4BCD367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1D9FD6F-363D-A78D-5C57-CBD5B306174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06274B-A82A-9287-631F-5A1BA66341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C2949F-83BE-804A-9881-A5C2A6C16A90}" type="datetime1">
              <a:rPr lang="en-AU" smtClean="0"/>
              <a:t>4/6/2024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0BA64A-A634-A239-84AC-B4B6F08675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B4D6B4-2B08-D696-60AF-63A13E2842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F531E-F5A6-EF47-BEC0-6221306C41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09562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BFDD78E-9619-0971-1122-820EE61133D2}"/>
              </a:ext>
            </a:extLst>
          </p:cNvPr>
          <p:cNvSpPr/>
          <p:nvPr userDrawn="1"/>
        </p:nvSpPr>
        <p:spPr>
          <a:xfrm>
            <a:off x="0" y="11230"/>
            <a:ext cx="12192000" cy="731837"/>
          </a:xfrm>
          <a:prstGeom prst="rect">
            <a:avLst/>
          </a:prstGeom>
          <a:gradFill flip="none" rotWithShape="1">
            <a:gsLst>
              <a:gs pos="0">
                <a:srgbClr val="FFC000"/>
              </a:gs>
              <a:gs pos="82000">
                <a:schemeClr val="bg1"/>
              </a:gs>
              <a:gs pos="100000">
                <a:schemeClr val="bg1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4CCD4CF-8B53-F010-EBDD-515A88C72D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252413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550E2F-08CE-7DC4-27D2-D4BF64C24C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36793"/>
            <a:ext cx="10515600" cy="484017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20FD7F-B3ED-534F-3957-99CF2D65BD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64EA7F-816D-F349-B397-911FF5F65F82}" type="datetime1">
              <a:rPr lang="en-AU" smtClean="0"/>
              <a:t>4/6/2024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2995C4-FBFB-484C-5E22-3420282139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F531E-F5A6-EF47-BEC0-6221306C41C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36546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590414-EF01-DCD9-83E2-BACE5B110C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BAEC76-992E-66EB-5561-4370542322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501634-AE96-A2A5-5AA3-076DBCB4DE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85F9A-86DA-BC42-B888-0E8C6AD04178}" type="datetime1">
              <a:rPr lang="en-AU" smtClean="0"/>
              <a:t>4/6/2024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BEE31E-B6B5-D0D5-E7BC-83515943B9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ECD4C2-B42C-8499-04A6-F8AD4E7D0B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F531E-F5A6-EF47-BEC0-6221306C41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86895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F46DBB-CA94-0AC6-AA89-A1A2CAA8E8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C07064-D624-1EFF-9FF6-F405A3FD3BD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F78353C-D313-7DFC-EC85-53F113C43C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248838-6860-542E-0500-265F19E670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70356-45EC-4E48-B5ED-7081ADE368E9}" type="datetime1">
              <a:rPr lang="en-AU" smtClean="0"/>
              <a:t>4/6/2024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615499-8A1F-81E9-2573-27B90DC0E6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E75A5D-4E61-8CEF-E308-D999A184DF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F531E-F5A6-EF47-BEC0-6221306C41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01822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6FCE3A-1848-4909-C3EE-5433F31818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7641E0-2D4F-B125-60B8-CF49179373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C47A597-0E51-A7F6-A5CE-CC2BE6E2F2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5025C23-6FF9-0C56-C8C6-5677AF0A024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EBF209E-D8D8-629D-9710-7C17F4FE093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DCCA61B-5A30-8820-9427-CF6CD83E1A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78B8F-B206-3D4B-B03E-5A6F8B9B712E}" type="datetime1">
              <a:rPr lang="en-AU" smtClean="0"/>
              <a:t>4/6/2024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83D1B53-6FD8-E5A8-1674-B2AD404E93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6E70140-091E-3E45-1384-963AB8FB1E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F531E-F5A6-EF47-BEC0-6221306C41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52384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E7C365-A26D-DF35-6A2C-52F7B16567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4E80380-3ADC-A676-16E4-E255D6A4C7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FD1418-01A8-6243-8859-9E780248AE9C}" type="datetime1">
              <a:rPr lang="en-AU" smtClean="0"/>
              <a:t>4/6/2024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25039C3-46A2-97F1-6C7E-714C835A1E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3B6EA11-F303-9408-A609-1C7AFD5275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F531E-F5A6-EF47-BEC0-6221306C41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1996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66A8900-5761-398F-89C1-6873CD1895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196867-3559-2248-BC1E-24C30CDBDBCB}" type="datetime1">
              <a:rPr lang="en-AU" smtClean="0"/>
              <a:t>4/6/2024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7535577-2863-0840-317F-6437CA6346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910E9B-5A19-D3E2-0FF9-A3498142FE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F531E-F5A6-EF47-BEC0-6221306C41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79948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5C5728-2F9B-42F0-359E-3BF53C97B1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EA7E52-0750-B37A-C8BB-1F6ED0CFC6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E3DC1DB-6DAC-E065-4E6A-5C21134BEB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575652F-1F68-145E-E56B-63146B151C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35C18F-312C-DB42-B9A7-D16B3FB40608}" type="datetime1">
              <a:rPr lang="en-AU" smtClean="0"/>
              <a:t>4/6/2024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1B658A-35A5-2A4E-D7E9-1606955D65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16C789-3247-863F-32F6-003B242B6A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F531E-F5A6-EF47-BEC0-6221306C41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03171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371610-8AFA-91FC-2BE4-475E2F18D0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7FF9253-372E-F227-ED52-A28C922FF3D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8BD1F41-178F-30EA-2F46-F46D186ABB1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6B38D85-4377-26AA-8B66-EEA2BDCBE1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A7FF47-C4CE-CC41-A1ED-6C71B2C570F2}" type="datetime1">
              <a:rPr lang="en-AU" smtClean="0"/>
              <a:t>4/6/2024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262EB9-4CB4-FF9F-64EA-5C8CAA52BE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E180AD5-F01A-E3C1-C3A4-0E32F17D0D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F531E-F5A6-EF47-BEC0-6221306C41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84217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CD54BC3-A28E-3857-3C25-584CEE40AD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3AA177-590D-B9F9-4574-E936645E05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34CB05-6282-D340-B355-E766C0AE6F0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4CB3DA-EB58-554A-98F4-C926D0DC56DC}" type="datetime1">
              <a:rPr lang="en-AU" smtClean="0"/>
              <a:t>4/6/2024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6939FC-632C-9ED3-9F2F-9CA2F1B190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9B6A50-3CB5-F13A-AC45-857711703E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8F531E-F5A6-EF47-BEC0-6221306C41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09594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proceedings.mlr.press/v80/nickel18a/nickel18a.pdf" TargetMode="Externa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hyperlink" Target="https://proceedings.mlr.press/v80/nickel18a/nickel18a.pdf" TargetMode="External"/><Relationship Id="rId3" Type="http://schemas.openxmlformats.org/officeDocument/2006/relationships/image" Target="../media/image12.png"/><Relationship Id="rId7" Type="http://schemas.openxmlformats.org/officeDocument/2006/relationships/image" Target="../media/image18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facebookresearch/meru" TargetMode="Externa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github.com/facebookresearch/meru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github.com/facebookresearch/meru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0.png"/><Relationship Id="rId5" Type="http://schemas.openxmlformats.org/officeDocument/2006/relationships/image" Target="../media/image21.png"/><Relationship Id="rId4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9.png"/><Relationship Id="rId7" Type="http://schemas.openxmlformats.org/officeDocument/2006/relationships/image" Target="../media/image31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0.png"/><Relationship Id="rId5" Type="http://schemas.openxmlformats.org/officeDocument/2006/relationships/image" Target="../media/image21.png"/><Relationship Id="rId4" Type="http://schemas.openxmlformats.org/officeDocument/2006/relationships/image" Target="../media/image30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amazon.science/publications/accept-the-modality-gap-an-exploration-in-the-hyperbolic-space" TargetMode="Externa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openai/CLIP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openreview.net/pdf?id=KZut5N7waZ-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F8FCF3-C1D0-BB79-6CF5-A35EE8E3C3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20365" y="879951"/>
            <a:ext cx="10151269" cy="2306637"/>
          </a:xfrm>
        </p:spPr>
        <p:txBody>
          <a:bodyPr>
            <a:normAutofit/>
          </a:bodyPr>
          <a:lstStyle/>
          <a:p>
            <a:r>
              <a:rPr lang="en-US" sz="4800" b="1" dirty="0"/>
              <a:t>Accept the Modality Gap: An Exploration in the Hyperbolic Space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0900F62-C4DC-D67C-6A40-1546D0A889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11453"/>
            <a:ext cx="9144000" cy="1550194"/>
          </a:xfrm>
        </p:spPr>
        <p:txBody>
          <a:bodyPr/>
          <a:lstStyle/>
          <a:p>
            <a:r>
              <a:rPr lang="en-US" sz="2800" dirty="0" err="1"/>
              <a:t>Thalaiyasingam</a:t>
            </a:r>
            <a:r>
              <a:rPr lang="en-US" sz="2800" dirty="0"/>
              <a:t> </a:t>
            </a:r>
            <a:r>
              <a:rPr lang="en-US" sz="2800" dirty="0" err="1"/>
              <a:t>Ajanthan</a:t>
            </a:r>
            <a:endParaRPr lang="en-US" sz="2800" dirty="0"/>
          </a:p>
          <a:p>
            <a:pPr>
              <a:lnSpc>
                <a:spcPct val="200000"/>
              </a:lnSpc>
            </a:pPr>
            <a:r>
              <a:rPr lang="en-US" dirty="0"/>
              <a:t>June 2024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A943783B-FABD-7FB9-EB26-2C3BCE6799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4984" y="5342161"/>
            <a:ext cx="1602029" cy="4848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759795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F8FCF3-C1D0-BB79-6CF5-A35EE8E3C3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25296" y="1764371"/>
            <a:ext cx="10151269" cy="1923210"/>
          </a:xfrm>
        </p:spPr>
        <p:txBody>
          <a:bodyPr>
            <a:normAutofit/>
          </a:bodyPr>
          <a:lstStyle/>
          <a:p>
            <a:r>
              <a:rPr lang="en-US" sz="4400" b="1" dirty="0"/>
              <a:t>Background</a:t>
            </a:r>
          </a:p>
        </p:txBody>
      </p:sp>
    </p:spTree>
    <p:extLst>
      <p:ext uri="{BB962C8B-B14F-4D97-AF65-F5344CB8AC3E}">
        <p14:creationId xmlns:p14="http://schemas.microsoft.com/office/powerpoint/2010/main" val="17335938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0CBF91-D3F8-A19C-32F8-894D9572DA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Hyperbolic Space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CBC149-4BDD-2BD3-C94A-806CBBEB14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56816"/>
            <a:ext cx="6757416" cy="3828288"/>
          </a:xfrm>
        </p:spPr>
        <p:txBody>
          <a:bodyPr/>
          <a:lstStyle/>
          <a:p>
            <a:r>
              <a:rPr lang="en-US" dirty="0"/>
              <a:t>A Riemannian manifold with </a:t>
            </a:r>
            <a:r>
              <a:rPr lang="en-US" u="sng" dirty="0"/>
              <a:t>constant negative curvature</a:t>
            </a:r>
          </a:p>
          <a:p>
            <a:r>
              <a:rPr lang="en-US" dirty="0"/>
              <a:t>Exponential volume growth towards the boundary</a:t>
            </a:r>
          </a:p>
          <a:p>
            <a:r>
              <a:rPr lang="en-US" dirty="0"/>
              <a:t>Suitable for embedding hierarchical structures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DD173C1-FD6E-0A90-90C7-74E76EA464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91419" y="1072896"/>
            <a:ext cx="3772169" cy="332776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4D243B3-EC41-3C91-08A3-41B03FB8F2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47441" y="4478834"/>
            <a:ext cx="4106359" cy="117799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50B8B62-6C61-7F0C-ED54-936084E7A13C}"/>
              </a:ext>
            </a:extLst>
          </p:cNvPr>
          <p:cNvSpPr txBox="1"/>
          <p:nvPr/>
        </p:nvSpPr>
        <p:spPr>
          <a:xfrm>
            <a:off x="6484993" y="6372207"/>
            <a:ext cx="44372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hlinkClick r:id="rId4"/>
              </a:rPr>
              <a:t>https://proceedings.mlr.press/v80/nickel18a/nickel18a.pdf</a:t>
            </a:r>
            <a:endParaRPr lang="en-US" sz="1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D400D4-AA25-6A75-F2C6-6684E91C5D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F531E-F5A6-EF47-BEC0-6221306C41C4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89315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2C0D5994-1F97-97D7-D07E-FC10B258AD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2890" y="2957542"/>
            <a:ext cx="3525507" cy="97561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C0CBF91-D3F8-A19C-32F8-894D9572DA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Hyperbolic Space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DD173C1-FD6E-0A90-90C7-74E76EA464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56576" y="1765117"/>
            <a:ext cx="3772169" cy="332776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Content Placeholder 13">
                <a:extLst>
                  <a:ext uri="{FF2B5EF4-FFF2-40B4-BE49-F238E27FC236}">
                    <a16:creationId xmlns:a16="http://schemas.microsoft.com/office/drawing/2014/main" id="{0FABB7F2-3E4D-3523-4FEC-2960F01DC78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073150"/>
                <a:ext cx="6626902" cy="5118803"/>
              </a:xfrm>
            </p:spPr>
            <p:txBody>
              <a:bodyPr/>
              <a:lstStyle/>
              <a:p>
                <a:r>
                  <a:rPr lang="en-US" b="1" dirty="0"/>
                  <a:t>Definitions</a:t>
                </a:r>
              </a:p>
              <a:p>
                <a:pPr lvl="1"/>
                <a:r>
                  <a:rPr lang="en-US" dirty="0"/>
                  <a:t>Hyperbolic space with curvature </a:t>
                </a:r>
                <a14:m>
                  <m:oMath xmlns:m="http://schemas.openxmlformats.org/officeDocument/2006/math">
                    <m:r>
                      <a:rPr lang="en-AU" b="0" i="1" smtClean="0">
                        <a:latin typeface="Cambria Math" panose="02040503050406030204" pitchFamily="18" charset="0"/>
                      </a:rPr>
                      <m:t>𝑐</m:t>
                    </m:r>
                  </m:oMath>
                </a14:m>
                <a:r>
                  <a:rPr lang="en-US" dirty="0"/>
                  <a:t>:</a:t>
                </a:r>
              </a:p>
              <a:p>
                <a:pPr lvl="1"/>
                <a:endParaRPr lang="en-US" dirty="0"/>
              </a:p>
              <a:p>
                <a:pPr lvl="1"/>
                <a:endParaRPr lang="en-US" dirty="0"/>
              </a:p>
              <a:p>
                <a:pPr lvl="1"/>
                <a:r>
                  <a:rPr lang="en-US" dirty="0"/>
                  <a:t>Inner-product:</a:t>
                </a:r>
              </a:p>
              <a:p>
                <a:pPr lvl="1"/>
                <a:endParaRPr lang="en-US" dirty="0"/>
              </a:p>
              <a:p>
                <a:pPr lvl="1"/>
                <a:endParaRPr lang="en-US" dirty="0"/>
              </a:p>
              <a:p>
                <a:pPr lvl="1"/>
                <a:r>
                  <a:rPr lang="en-US" dirty="0"/>
                  <a:t>Time component:</a:t>
                </a:r>
              </a:p>
              <a:p>
                <a:pPr lvl="1"/>
                <a:endParaRPr lang="en-US" dirty="0"/>
              </a:p>
              <a:p>
                <a:pPr lvl="1"/>
                <a:endParaRPr lang="en-US" dirty="0"/>
              </a:p>
              <a:p>
                <a:pPr lvl="1"/>
                <a:r>
                  <a:rPr lang="en-US" dirty="0"/>
                  <a:t>Geodesic distance:</a:t>
                </a:r>
              </a:p>
              <a:p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14" name="Content Placeholder 13">
                <a:extLst>
                  <a:ext uri="{FF2B5EF4-FFF2-40B4-BE49-F238E27FC236}">
                    <a16:creationId xmlns:a16="http://schemas.microsoft.com/office/drawing/2014/main" id="{0FABB7F2-3E4D-3523-4FEC-2960F01DC78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073150"/>
                <a:ext cx="6626902" cy="5118803"/>
              </a:xfrm>
              <a:blipFill>
                <a:blip r:embed="rId4"/>
                <a:stretch>
                  <a:fillRect l="-1724" t="-19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Content Placeholder 5">
            <a:extLst>
              <a:ext uri="{FF2B5EF4-FFF2-40B4-BE49-F238E27FC236}">
                <a16:creationId xmlns:a16="http://schemas.microsoft.com/office/drawing/2014/main" id="{FA8E2147-8B48-F2DC-9219-F24124068B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21715" y="1918276"/>
            <a:ext cx="5632704" cy="5588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F9634F3-3FB1-40C6-A0A5-15C6602F22A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79230" y="5523111"/>
            <a:ext cx="4847852" cy="523477"/>
          </a:xfrm>
          <a:prstGeom prst="rect">
            <a:avLst/>
          </a:prstGeom>
        </p:spPr>
      </p:pic>
      <p:pic>
        <p:nvPicPr>
          <p:cNvPr id="19" name="Picture 18" descr="A square root of a mathematical equation&#10;&#10;Description automatically generated">
            <a:extLst>
              <a:ext uri="{FF2B5EF4-FFF2-40B4-BE49-F238E27FC236}">
                <a16:creationId xmlns:a16="http://schemas.microsoft.com/office/drawing/2014/main" id="{CAF73091-D3F6-79DC-E7F1-89DA89BF43A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29326" y="4360478"/>
            <a:ext cx="3379071" cy="575978"/>
          </a:xfrm>
          <a:prstGeom prst="rect">
            <a:avLst/>
          </a:prstGeom>
        </p:spPr>
      </p:pic>
      <p:sp>
        <p:nvSpPr>
          <p:cNvPr id="20" name="Slide Number Placeholder 19">
            <a:extLst>
              <a:ext uri="{FF2B5EF4-FFF2-40B4-BE49-F238E27FC236}">
                <a16:creationId xmlns:a16="http://schemas.microsoft.com/office/drawing/2014/main" id="{0E274BF6-7847-7DD7-3085-F259F49022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F531E-F5A6-EF47-BEC0-6221306C41C4}" type="slidenum">
              <a:rPr lang="en-US" smtClean="0"/>
              <a:t>12</a:t>
            </a:fld>
            <a:endParaRPr 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E4B29D4-0BFE-4AE4-C10B-FA4923FE846F}"/>
              </a:ext>
            </a:extLst>
          </p:cNvPr>
          <p:cNvSpPr txBox="1"/>
          <p:nvPr/>
        </p:nvSpPr>
        <p:spPr>
          <a:xfrm>
            <a:off x="6484993" y="6372207"/>
            <a:ext cx="44372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hlinkClick r:id="rId8"/>
              </a:rPr>
              <a:t>https://proceedings.mlr.press/v80/nickel18a/nickel18a.pdf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4478856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2DBF98-9F73-5FAB-58FD-58E57A2D96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Existing Works on Hyperbolic Representations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021FB81-D56F-AEBE-9554-2B50C606E77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127760"/>
                <a:ext cx="10515600" cy="5049203"/>
              </a:xfrm>
            </p:spPr>
            <p:txBody>
              <a:bodyPr/>
              <a:lstStyle/>
              <a:p>
                <a:r>
                  <a:rPr lang="en-US" dirty="0"/>
                  <a:t>Text only</a:t>
                </a:r>
              </a:p>
              <a:p>
                <a:pPr lvl="1"/>
                <a:r>
                  <a:rPr lang="en-US" dirty="0"/>
                  <a:t>Poincar</a:t>
                </a:r>
                <a14:m>
                  <m:oMath xmlns:m="http://schemas.openxmlformats.org/officeDocument/2006/math">
                    <m:acc>
                      <m:accPr>
                        <m:chr m:val="́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AU" b="0" i="0" smtClean="0">
                            <a:latin typeface="Cambria Math" panose="02040503050406030204" pitchFamily="18" charset="0"/>
                          </a:rPr>
                          <m:t>e</m:t>
                        </m:r>
                      </m:e>
                    </m:acc>
                  </m:oMath>
                </a14:m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 embeddings </a:t>
                </a:r>
                <a:r>
                  <a:rPr lang="en-US" dirty="0">
                    <a:solidFill>
                      <a:schemeClr val="bg1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[Nickel-NeurIPS-2017]</a:t>
                </a:r>
              </a:p>
              <a:p>
                <a:pPr lvl="1"/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Lorentz model </a:t>
                </a:r>
                <a:r>
                  <a:rPr lang="en-US" dirty="0">
                    <a:solidFill>
                      <a:schemeClr val="bg1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[Nickel-ICML-2018]</a:t>
                </a:r>
              </a:p>
              <a:p>
                <a:pPr lvl="1"/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Hyperbolic entailment cones </a:t>
                </a:r>
                <a:r>
                  <a:rPr lang="en-US" dirty="0">
                    <a:solidFill>
                      <a:schemeClr val="bg1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[Ganea-ICML-2018]</a:t>
                </a:r>
              </a:p>
              <a:p>
                <a:pPr lvl="1"/>
                <a:endParaRPr lang="en-US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Image only</a:t>
                </a:r>
              </a:p>
              <a:p>
                <a:pPr lvl="1"/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Hyperbolic image embeddings </a:t>
                </a:r>
                <a:r>
                  <a:rPr lang="en-US" dirty="0">
                    <a:solidFill>
                      <a:schemeClr val="bg1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[Khrulkov-CVPR-2020]</a:t>
                </a:r>
              </a:p>
              <a:p>
                <a:pPr lvl="1"/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Hyperbolic vision transformers </a:t>
                </a:r>
                <a:r>
                  <a:rPr lang="en-US" dirty="0">
                    <a:solidFill>
                      <a:schemeClr val="bg1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[Ermolov-CVPR-2022]</a:t>
                </a:r>
              </a:p>
              <a:p>
                <a:pPr lvl="1"/>
                <a:endParaRPr lang="en-US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Image and Text</a:t>
                </a:r>
              </a:p>
              <a:p>
                <a:pPr lvl="1"/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MERU </a:t>
                </a:r>
                <a:r>
                  <a:rPr lang="en-US" dirty="0">
                    <a:solidFill>
                      <a:schemeClr val="bg1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[Desai-ICML-2023]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021FB81-D56F-AEBE-9554-2B50C606E77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127760"/>
                <a:ext cx="10515600" cy="5049203"/>
              </a:xfrm>
              <a:blipFill>
                <a:blip r:embed="rId2"/>
                <a:stretch>
                  <a:fillRect l="-1086" t="-20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D7B0E8-C929-DD9E-1682-80B1C38BF5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F531E-F5A6-EF47-BEC0-6221306C41C4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3810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2DBF98-9F73-5FAB-58FD-58E57A2D96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MERU: Hyperbolic Image-Text Representations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21FB81-D56F-AEBE-9554-2B50C606E7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27760"/>
            <a:ext cx="10515600" cy="5049203"/>
          </a:xfrm>
        </p:spPr>
        <p:txBody>
          <a:bodyPr/>
          <a:lstStyle/>
          <a:p>
            <a:r>
              <a:rPr lang="en-US" dirty="0"/>
              <a:t>Adapting CLIP to the hyperbolic space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72BD17D-15C8-08CC-CD78-3CB277C1B5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1694688"/>
            <a:ext cx="7772400" cy="45339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A2A53A8-7911-E98A-DA4A-E9A8FDC7EF89}"/>
              </a:ext>
            </a:extLst>
          </p:cNvPr>
          <p:cNvSpPr txBox="1"/>
          <p:nvPr/>
        </p:nvSpPr>
        <p:spPr>
          <a:xfrm>
            <a:off x="7562083" y="6370639"/>
            <a:ext cx="3410718" cy="3093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hlinkClick r:id="rId3"/>
              </a:rPr>
              <a:t>https://github.com/facebookresearch/meru</a:t>
            </a:r>
            <a:endParaRPr lang="en-US" sz="1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545BD9-6D6F-394F-D077-9BDE634B7C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F531E-F5A6-EF47-BEC0-6221306C41C4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15613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F31A0C-961A-F59D-3DDE-EC5D21F0E2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MERU: Contrastive Loss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DEF482-499E-01A7-6FC2-401713529C8E}"/>
              </a:ext>
            </a:extLst>
          </p:cNvPr>
          <p:cNvSpPr txBox="1">
            <a:spLocks/>
          </p:cNvSpPr>
          <p:nvPr/>
        </p:nvSpPr>
        <p:spPr>
          <a:xfrm>
            <a:off x="844901" y="1919653"/>
            <a:ext cx="5710670" cy="247454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Same as CLIP but with Hyperbolic distances</a:t>
            </a:r>
          </a:p>
          <a:p>
            <a:r>
              <a:rPr lang="en-US" dirty="0"/>
              <a:t>Clusters matching image-text pairs together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0EFA939-B384-1989-8317-1D0D5366C7D6}"/>
              </a:ext>
            </a:extLst>
          </p:cNvPr>
          <p:cNvSpPr txBox="1"/>
          <p:nvPr/>
        </p:nvSpPr>
        <p:spPr>
          <a:xfrm>
            <a:off x="6196798" y="970317"/>
            <a:ext cx="2237725" cy="218660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B6287BE-FE56-3EC2-1EAA-7C26452EEA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62059" y="200208"/>
            <a:ext cx="1183481" cy="1165549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27AFC4B2-B16B-84E5-9BDB-CD6FB024976D}"/>
              </a:ext>
            </a:extLst>
          </p:cNvPr>
          <p:cNvGrpSpPr/>
          <p:nvPr/>
        </p:nvGrpSpPr>
        <p:grpSpPr>
          <a:xfrm>
            <a:off x="7147312" y="1646129"/>
            <a:ext cx="4206487" cy="4109892"/>
            <a:chOff x="1990311" y="1193629"/>
            <a:chExt cx="4206487" cy="4109892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03979B2C-0333-E249-66B5-FCBD168330C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48773"/>
            <a:stretch/>
          </p:blipFill>
          <p:spPr>
            <a:xfrm>
              <a:off x="1990311" y="1193629"/>
              <a:ext cx="4206487" cy="3963588"/>
            </a:xfrm>
            <a:prstGeom prst="rect">
              <a:avLst/>
            </a:prstGeom>
          </p:spPr>
        </p:pic>
        <p:sp>
          <p:nvSpPr>
            <p:cNvPr id="10" name="Content Placeholder 2">
              <a:extLst>
                <a:ext uri="{FF2B5EF4-FFF2-40B4-BE49-F238E27FC236}">
                  <a16:creationId xmlns:a16="http://schemas.microsoft.com/office/drawing/2014/main" id="{C7C0EF3E-7BF8-9F1D-7B25-7D67D84A371C}"/>
                </a:ext>
              </a:extLst>
            </p:cNvPr>
            <p:cNvSpPr txBox="1">
              <a:spLocks/>
            </p:cNvSpPr>
            <p:nvPr/>
          </p:nvSpPr>
          <p:spPr>
            <a:xfrm>
              <a:off x="2250281" y="4971223"/>
              <a:ext cx="3686175" cy="332298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sz="1800" dirty="0"/>
                <a:t>Spatial proximity loss</a:t>
              </a:r>
            </a:p>
          </p:txBody>
        </p:sp>
      </p:grp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946414B7-32C5-D2A1-1734-FF0A388DFF49}"/>
              </a:ext>
            </a:extLst>
          </p:cNvPr>
          <p:cNvSpPr txBox="1">
            <a:spLocks/>
          </p:cNvSpPr>
          <p:nvPr/>
        </p:nvSpPr>
        <p:spPr>
          <a:xfrm>
            <a:off x="838200" y="4562678"/>
            <a:ext cx="5909084" cy="86104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/>
              <a:t>All images (texts) are treated equal, hence discourages unimodal hierarchies</a:t>
            </a:r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66E18C5E-4324-9FDB-E43B-B015E0F8DB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F531E-F5A6-EF47-BEC0-6221306C41C4}" type="slidenum">
              <a:rPr lang="en-US" smtClean="0"/>
              <a:t>15</a:t>
            </a:fld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E8615D4-699A-3233-EC7E-DC1CC180BEF5}"/>
              </a:ext>
            </a:extLst>
          </p:cNvPr>
          <p:cNvSpPr txBox="1"/>
          <p:nvPr/>
        </p:nvSpPr>
        <p:spPr>
          <a:xfrm>
            <a:off x="7562083" y="6370639"/>
            <a:ext cx="3410718" cy="3093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hlinkClick r:id="rId4"/>
              </a:rPr>
              <a:t>https://github.com/facebookresearch/meru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835222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B7356102-2327-E3EF-E198-DCEAF73F0577}"/>
              </a:ext>
            </a:extLst>
          </p:cNvPr>
          <p:cNvGrpSpPr/>
          <p:nvPr/>
        </p:nvGrpSpPr>
        <p:grpSpPr>
          <a:xfrm>
            <a:off x="6116545" y="1659857"/>
            <a:ext cx="5440414" cy="4419104"/>
            <a:chOff x="5906685" y="1195167"/>
            <a:chExt cx="5440414" cy="4419104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7577128D-C5AD-2679-1A6C-3D0F9F1B1C9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06685" y="1243729"/>
              <a:ext cx="5440414" cy="4370542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E0EFA939-B384-1989-8317-1D0D5366C7D6}"/>
                </a:ext>
              </a:extLst>
            </p:cNvPr>
            <p:cNvSpPr txBox="1"/>
            <p:nvPr/>
          </p:nvSpPr>
          <p:spPr>
            <a:xfrm>
              <a:off x="6196798" y="1195167"/>
              <a:ext cx="2237725" cy="218660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83F31A0C-961A-F59D-3DDE-EC5D21F0E2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MERU: Entailment Loss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DEF482-499E-01A7-6FC2-401713529C8E}"/>
              </a:ext>
            </a:extLst>
          </p:cNvPr>
          <p:cNvSpPr txBox="1">
            <a:spLocks/>
          </p:cNvSpPr>
          <p:nvPr/>
        </p:nvSpPr>
        <p:spPr>
          <a:xfrm>
            <a:off x="885990" y="2478052"/>
            <a:ext cx="5230555" cy="173570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/>
              <a:t>Issues</a:t>
            </a:r>
          </a:p>
          <a:p>
            <a:pPr lvl="1"/>
            <a:r>
              <a:rPr lang="en-US" dirty="0"/>
              <a:t>Discontinuous</a:t>
            </a:r>
          </a:p>
          <a:p>
            <a:pPr lvl="1"/>
            <a:r>
              <a:rPr lang="en-US" dirty="0"/>
              <a:t>Untrainable as a standalone loss</a:t>
            </a:r>
          </a:p>
          <a:p>
            <a:pPr lvl="1"/>
            <a:r>
              <a:rPr lang="en-US" dirty="0"/>
              <a:t>MERU used it as a regularization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B6287BE-FE56-3EC2-1EAA-7C26452EEA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62059" y="200208"/>
            <a:ext cx="1183481" cy="1165549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AB2D6AC0-5271-E422-7821-0E9C58F5EA94}"/>
              </a:ext>
            </a:extLst>
          </p:cNvPr>
          <p:cNvSpPr txBox="1">
            <a:spLocks/>
          </p:cNvSpPr>
          <p:nvPr/>
        </p:nvSpPr>
        <p:spPr>
          <a:xfrm>
            <a:off x="838200" y="4816299"/>
            <a:ext cx="4933013" cy="9139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600" dirty="0"/>
              <a:t>Entailment loss cannot prevent embedding collapse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D99522E5-E3CB-5029-37F3-EF87299A76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27760"/>
            <a:ext cx="10515600" cy="1033865"/>
          </a:xfrm>
        </p:spPr>
        <p:txBody>
          <a:bodyPr/>
          <a:lstStyle/>
          <a:p>
            <a:r>
              <a:rPr lang="en-US" dirty="0"/>
              <a:t>Encourages images to be within the cone emanating from the corresponding text embedding – text entails images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5855E77A-72BB-37E1-8619-D69826818C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F531E-F5A6-EF47-BEC0-6221306C41C4}" type="slidenum">
              <a:rPr lang="en-US" smtClean="0"/>
              <a:t>16</a:t>
            </a:fld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16A2361-2749-637B-5B37-1E92DA3A49B9}"/>
              </a:ext>
            </a:extLst>
          </p:cNvPr>
          <p:cNvSpPr txBox="1"/>
          <p:nvPr/>
        </p:nvSpPr>
        <p:spPr>
          <a:xfrm>
            <a:off x="7562083" y="6370639"/>
            <a:ext cx="3410718" cy="3093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hlinkClick r:id="rId4"/>
              </a:rPr>
              <a:t>https://github.com/facebookresearch/meru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63598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" name="Group 65">
            <a:extLst>
              <a:ext uri="{FF2B5EF4-FFF2-40B4-BE49-F238E27FC236}">
                <a16:creationId xmlns:a16="http://schemas.microsoft.com/office/drawing/2014/main" id="{02250639-2AAE-C2E9-73F2-9809C44B696E}"/>
              </a:ext>
            </a:extLst>
          </p:cNvPr>
          <p:cNvGrpSpPr/>
          <p:nvPr/>
        </p:nvGrpSpPr>
        <p:grpSpPr>
          <a:xfrm>
            <a:off x="7473504" y="1307684"/>
            <a:ext cx="4299162" cy="4225116"/>
            <a:chOff x="779193" y="1771650"/>
            <a:chExt cx="4299162" cy="4225116"/>
          </a:xfrm>
        </p:grpSpPr>
        <p:grpSp>
          <p:nvGrpSpPr>
            <p:cNvPr id="67" name="Group 66">
              <a:extLst>
                <a:ext uri="{FF2B5EF4-FFF2-40B4-BE49-F238E27FC236}">
                  <a16:creationId xmlns:a16="http://schemas.microsoft.com/office/drawing/2014/main" id="{2EDE42D7-2689-13C8-D078-B7C6B1716EC1}"/>
                </a:ext>
              </a:extLst>
            </p:cNvPr>
            <p:cNvGrpSpPr/>
            <p:nvPr/>
          </p:nvGrpSpPr>
          <p:grpSpPr>
            <a:xfrm>
              <a:off x="2338399" y="1795394"/>
              <a:ext cx="2739956" cy="2898252"/>
              <a:chOff x="2338399" y="1795394"/>
              <a:chExt cx="2739956" cy="2898252"/>
            </a:xfrm>
          </p:grpSpPr>
          <p:sp>
            <p:nvSpPr>
              <p:cNvPr id="79" name="Triangle 78">
                <a:extLst>
                  <a:ext uri="{FF2B5EF4-FFF2-40B4-BE49-F238E27FC236}">
                    <a16:creationId xmlns:a16="http://schemas.microsoft.com/office/drawing/2014/main" id="{C52435F3-2FA7-20DD-3D5A-87DEF599D39D}"/>
                  </a:ext>
                </a:extLst>
              </p:cNvPr>
              <p:cNvSpPr/>
              <p:nvPr/>
            </p:nvSpPr>
            <p:spPr>
              <a:xfrm rot="13579602">
                <a:off x="2185122" y="2357857"/>
                <a:ext cx="2489066" cy="2182512"/>
              </a:xfrm>
              <a:prstGeom prst="triangle">
                <a:avLst>
                  <a:gd name="adj" fmla="val 51656"/>
                </a:avLst>
              </a:prstGeom>
              <a:gradFill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100000">
                    <a:schemeClr val="accent4">
                      <a:lumMod val="45000"/>
                      <a:lumOff val="55000"/>
                    </a:schemeClr>
                  </a:gs>
                  <a:gs pos="48000">
                    <a:schemeClr val="accent4">
                      <a:lumMod val="45000"/>
                      <a:lumOff val="55000"/>
                    </a:schemeClr>
                  </a:gs>
                  <a:gs pos="100000">
                    <a:schemeClr val="accent4">
                      <a:lumMod val="30000"/>
                      <a:lumOff val="70000"/>
                    </a:schemeClr>
                  </a:gs>
                </a:gsLst>
                <a:lin ang="16200000" scaled="0"/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80" name="Straight Connector 79">
                <a:extLst>
                  <a:ext uri="{FF2B5EF4-FFF2-40B4-BE49-F238E27FC236}">
                    <a16:creationId xmlns:a16="http://schemas.microsoft.com/office/drawing/2014/main" id="{81333BC7-2B07-D724-1236-FD48403426C4}"/>
                  </a:ext>
                </a:extLst>
              </p:cNvPr>
              <p:cNvCxnSpPr>
                <a:cxnSpLocks/>
                <a:stCxn id="79" idx="0"/>
                <a:endCxn id="79" idx="4"/>
              </p:cNvCxnSpPr>
              <p:nvPr/>
            </p:nvCxnSpPr>
            <p:spPr>
              <a:xfrm flipV="1">
                <a:off x="2611898" y="1795394"/>
                <a:ext cx="747644" cy="2377468"/>
              </a:xfrm>
              <a:prstGeom prst="line">
                <a:avLst/>
              </a:prstGeom>
              <a:ln>
                <a:solidFill>
                  <a:schemeClr val="accent2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Straight Connector 80">
                <a:extLst>
                  <a:ext uri="{FF2B5EF4-FFF2-40B4-BE49-F238E27FC236}">
                    <a16:creationId xmlns:a16="http://schemas.microsoft.com/office/drawing/2014/main" id="{22B95430-84DE-FF10-7E66-14CD54AEAA8D}"/>
                  </a:ext>
                </a:extLst>
              </p:cNvPr>
              <p:cNvCxnSpPr>
                <a:cxnSpLocks/>
                <a:stCxn id="79" idx="0"/>
                <a:endCxn id="79" idx="2"/>
              </p:cNvCxnSpPr>
              <p:nvPr/>
            </p:nvCxnSpPr>
            <p:spPr>
              <a:xfrm flipV="1">
                <a:off x="2611898" y="3595708"/>
                <a:ext cx="2466457" cy="577154"/>
              </a:xfrm>
              <a:prstGeom prst="line">
                <a:avLst/>
              </a:prstGeom>
              <a:ln>
                <a:solidFill>
                  <a:schemeClr val="accent2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8" name="Group 67">
              <a:extLst>
                <a:ext uri="{FF2B5EF4-FFF2-40B4-BE49-F238E27FC236}">
                  <a16:creationId xmlns:a16="http://schemas.microsoft.com/office/drawing/2014/main" id="{39A32484-C1C4-4734-149B-1B510AD334D5}"/>
                </a:ext>
              </a:extLst>
            </p:cNvPr>
            <p:cNvGrpSpPr/>
            <p:nvPr/>
          </p:nvGrpSpPr>
          <p:grpSpPr>
            <a:xfrm>
              <a:off x="779193" y="1771650"/>
              <a:ext cx="4266317" cy="4225116"/>
              <a:chOff x="779193" y="1771650"/>
              <a:chExt cx="4266317" cy="4225116"/>
            </a:xfrm>
          </p:grpSpPr>
          <p:cxnSp>
            <p:nvCxnSpPr>
              <p:cNvPr id="69" name="Straight Arrow Connector 68">
                <a:extLst>
                  <a:ext uri="{FF2B5EF4-FFF2-40B4-BE49-F238E27FC236}">
                    <a16:creationId xmlns:a16="http://schemas.microsoft.com/office/drawing/2014/main" id="{855C9016-78F9-4DE1-ED00-EF137B1678F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19110" y="5599978"/>
                <a:ext cx="4226400" cy="0"/>
              </a:xfrm>
              <a:prstGeom prst="straightConnector1">
                <a:avLst/>
              </a:prstGeom>
              <a:ln w="12700"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70" name="Straight Arrow Connector 69">
                <a:extLst>
                  <a:ext uri="{FF2B5EF4-FFF2-40B4-BE49-F238E27FC236}">
                    <a16:creationId xmlns:a16="http://schemas.microsoft.com/office/drawing/2014/main" id="{B7A4F069-2672-D403-1A03-A6270C263C5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125514" y="1771650"/>
                <a:ext cx="0" cy="4225116"/>
              </a:xfrm>
              <a:prstGeom prst="straightConnector1">
                <a:avLst/>
              </a:prstGeom>
              <a:ln w="12700"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71" name="Straight Arrow Connector 70">
                <a:extLst>
                  <a:ext uri="{FF2B5EF4-FFF2-40B4-BE49-F238E27FC236}">
                    <a16:creationId xmlns:a16="http://schemas.microsoft.com/office/drawing/2014/main" id="{273BD127-E72D-D6D5-7665-DB6463A767D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125513" y="2057400"/>
                <a:ext cx="3720807" cy="3539256"/>
              </a:xfrm>
              <a:prstGeom prst="straightConnector1">
                <a:avLst/>
              </a:prstGeom>
              <a:ln w="12700">
                <a:prstDash val="dash"/>
                <a:tailEnd type="non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72" name="Triangle 71">
                <a:extLst>
                  <a:ext uri="{FF2B5EF4-FFF2-40B4-BE49-F238E27FC236}">
                    <a16:creationId xmlns:a16="http://schemas.microsoft.com/office/drawing/2014/main" id="{1AAEE543-986E-BCB2-9387-EE836A0CB4F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405295" y="4032837"/>
                <a:ext cx="315044" cy="289004"/>
              </a:xfrm>
              <a:prstGeom prst="triangle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73" name="Picture 72">
                <a:extLst>
                  <a:ext uri="{FF2B5EF4-FFF2-40B4-BE49-F238E27FC236}">
                    <a16:creationId xmlns:a16="http://schemas.microsoft.com/office/drawing/2014/main" id="{FEA1D545-AA4E-CDD3-F8E8-F227F7322E5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3035072" y="3925602"/>
                <a:ext cx="720000" cy="720000"/>
              </a:xfrm>
              <a:prstGeom prst="rect">
                <a:avLst/>
              </a:prstGeom>
              <a:ln w="38100">
                <a:solidFill>
                  <a:srgbClr val="00B050"/>
                </a:solidFill>
              </a:ln>
            </p:spPr>
          </p:pic>
          <p:pic>
            <p:nvPicPr>
              <p:cNvPr id="74" name="Picture 73">
                <a:extLst>
                  <a:ext uri="{FF2B5EF4-FFF2-40B4-BE49-F238E27FC236}">
                    <a16:creationId xmlns:a16="http://schemas.microsoft.com/office/drawing/2014/main" id="{B23C461F-691E-8F31-A508-3C7C5811020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045295" y="4742833"/>
                <a:ext cx="720000" cy="720000"/>
              </a:xfrm>
              <a:prstGeom prst="rect">
                <a:avLst/>
              </a:prstGeom>
              <a:ln w="38100">
                <a:solidFill>
                  <a:srgbClr val="00B050"/>
                </a:solidFill>
              </a:ln>
            </p:spPr>
          </p:pic>
          <p:pic>
            <p:nvPicPr>
              <p:cNvPr id="75" name="Picture 74">
                <a:extLst>
                  <a:ext uri="{FF2B5EF4-FFF2-40B4-BE49-F238E27FC236}">
                    <a16:creationId xmlns:a16="http://schemas.microsoft.com/office/drawing/2014/main" id="{A7198EF2-72C8-08B8-4649-448755BC2C6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300110" y="2957016"/>
                <a:ext cx="720000" cy="720000"/>
              </a:xfrm>
              <a:prstGeom prst="rect">
                <a:avLst/>
              </a:prstGeom>
              <a:ln w="38100">
                <a:solidFill>
                  <a:srgbClr val="00B050"/>
                </a:solidFill>
              </a:ln>
            </p:spPr>
          </p:pic>
          <p:pic>
            <p:nvPicPr>
              <p:cNvPr id="76" name="Picture 75">
                <a:extLst>
                  <a:ext uri="{FF2B5EF4-FFF2-40B4-BE49-F238E27FC236}">
                    <a16:creationId xmlns:a16="http://schemas.microsoft.com/office/drawing/2014/main" id="{8E8B8986-77C0-80C9-E358-E92CF8B1862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420954" y="3686838"/>
                <a:ext cx="720000" cy="720000"/>
              </a:xfrm>
              <a:prstGeom prst="rect">
                <a:avLst/>
              </a:prstGeom>
              <a:ln w="38100">
                <a:solidFill>
                  <a:srgbClr val="00B050"/>
                </a:solidFill>
              </a:ln>
            </p:spPr>
          </p:pic>
          <p:sp>
            <p:nvSpPr>
              <p:cNvPr id="77" name="TextBox 76">
                <a:extLst>
                  <a:ext uri="{FF2B5EF4-FFF2-40B4-BE49-F238E27FC236}">
                    <a16:creationId xmlns:a16="http://schemas.microsoft.com/office/drawing/2014/main" id="{DAD2D600-31DD-2EA0-68EF-0D04E9B31B44}"/>
                  </a:ext>
                </a:extLst>
              </p:cNvPr>
              <p:cNvSpPr txBox="1"/>
              <p:nvPr/>
            </p:nvSpPr>
            <p:spPr>
              <a:xfrm>
                <a:off x="779193" y="5596656"/>
                <a:ext cx="315465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O</a:t>
                </a:r>
              </a:p>
            </p:txBody>
          </p:sp>
          <p:sp>
            <p:nvSpPr>
              <p:cNvPr id="78" name="TextBox 77">
                <a:extLst>
                  <a:ext uri="{FF2B5EF4-FFF2-40B4-BE49-F238E27FC236}">
                    <a16:creationId xmlns:a16="http://schemas.microsoft.com/office/drawing/2014/main" id="{16355C99-B9A2-75DD-2A33-138FB6AAB1AA}"/>
                  </a:ext>
                </a:extLst>
              </p:cNvPr>
              <p:cNvSpPr txBox="1"/>
              <p:nvPr/>
            </p:nvSpPr>
            <p:spPr>
              <a:xfrm>
                <a:off x="2283926" y="4285602"/>
                <a:ext cx="573571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Cat</a:t>
                </a:r>
              </a:p>
            </p:txBody>
          </p:sp>
        </p:grpSp>
      </p:grpSp>
      <p:grpSp>
        <p:nvGrpSpPr>
          <p:cNvPr id="97" name="Group 96">
            <a:extLst>
              <a:ext uri="{FF2B5EF4-FFF2-40B4-BE49-F238E27FC236}">
                <a16:creationId xmlns:a16="http://schemas.microsoft.com/office/drawing/2014/main" id="{BC77BA5C-54AA-645D-1471-DF8EF9654E6F}"/>
              </a:ext>
            </a:extLst>
          </p:cNvPr>
          <p:cNvGrpSpPr/>
          <p:nvPr/>
        </p:nvGrpSpPr>
        <p:grpSpPr>
          <a:xfrm>
            <a:off x="7477040" y="1306783"/>
            <a:ext cx="4299162" cy="4225116"/>
            <a:chOff x="779193" y="1771650"/>
            <a:chExt cx="4299162" cy="4225116"/>
          </a:xfrm>
        </p:grpSpPr>
        <p:grpSp>
          <p:nvGrpSpPr>
            <p:cNvPr id="98" name="Group 97">
              <a:extLst>
                <a:ext uri="{FF2B5EF4-FFF2-40B4-BE49-F238E27FC236}">
                  <a16:creationId xmlns:a16="http://schemas.microsoft.com/office/drawing/2014/main" id="{AE3B3533-0EFE-BD3E-DF00-62E9857865C9}"/>
                </a:ext>
              </a:extLst>
            </p:cNvPr>
            <p:cNvGrpSpPr/>
            <p:nvPr/>
          </p:nvGrpSpPr>
          <p:grpSpPr>
            <a:xfrm>
              <a:off x="2338399" y="1795394"/>
              <a:ext cx="2739956" cy="2898252"/>
              <a:chOff x="2338399" y="1795394"/>
              <a:chExt cx="2739956" cy="2898252"/>
            </a:xfrm>
          </p:grpSpPr>
          <p:sp>
            <p:nvSpPr>
              <p:cNvPr id="109" name="Triangle 108">
                <a:extLst>
                  <a:ext uri="{FF2B5EF4-FFF2-40B4-BE49-F238E27FC236}">
                    <a16:creationId xmlns:a16="http://schemas.microsoft.com/office/drawing/2014/main" id="{5ACFDFA1-27F0-5175-DEBF-3509C0B4C20C}"/>
                  </a:ext>
                </a:extLst>
              </p:cNvPr>
              <p:cNvSpPr/>
              <p:nvPr/>
            </p:nvSpPr>
            <p:spPr>
              <a:xfrm rot="13579602">
                <a:off x="2185122" y="2357857"/>
                <a:ext cx="2489066" cy="2182512"/>
              </a:xfrm>
              <a:prstGeom prst="triangle">
                <a:avLst>
                  <a:gd name="adj" fmla="val 51656"/>
                </a:avLst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100000">
                    <a:schemeClr val="accent4">
                      <a:lumMod val="45000"/>
                      <a:lumOff val="55000"/>
                    </a:schemeClr>
                  </a:gs>
                  <a:gs pos="48000">
                    <a:schemeClr val="accent4">
                      <a:lumMod val="45000"/>
                      <a:lumOff val="55000"/>
                    </a:schemeClr>
                  </a:gs>
                  <a:gs pos="100000">
                    <a:schemeClr val="accent4">
                      <a:lumMod val="30000"/>
                      <a:lumOff val="70000"/>
                    </a:schemeClr>
                  </a:gs>
                </a:gsLst>
                <a:lin ang="1620000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10" name="Straight Connector 109">
                <a:extLst>
                  <a:ext uri="{FF2B5EF4-FFF2-40B4-BE49-F238E27FC236}">
                    <a16:creationId xmlns:a16="http://schemas.microsoft.com/office/drawing/2014/main" id="{397B68C3-7C38-7D7E-F08F-F7473733A98C}"/>
                  </a:ext>
                </a:extLst>
              </p:cNvPr>
              <p:cNvCxnSpPr>
                <a:cxnSpLocks/>
                <a:stCxn id="109" idx="0"/>
                <a:endCxn id="109" idx="4"/>
              </p:cNvCxnSpPr>
              <p:nvPr/>
            </p:nvCxnSpPr>
            <p:spPr>
              <a:xfrm flipV="1">
                <a:off x="2611898" y="1795394"/>
                <a:ext cx="747644" cy="2377468"/>
              </a:xfrm>
              <a:prstGeom prst="line">
                <a:avLst/>
              </a:prstGeom>
              <a:ln>
                <a:solidFill>
                  <a:schemeClr val="accent2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1" name="Straight Connector 110">
                <a:extLst>
                  <a:ext uri="{FF2B5EF4-FFF2-40B4-BE49-F238E27FC236}">
                    <a16:creationId xmlns:a16="http://schemas.microsoft.com/office/drawing/2014/main" id="{9FAF10E1-D1F4-89E1-0EA9-D0AC831AB675}"/>
                  </a:ext>
                </a:extLst>
              </p:cNvPr>
              <p:cNvCxnSpPr>
                <a:cxnSpLocks/>
                <a:stCxn id="109" idx="0"/>
                <a:endCxn id="109" idx="2"/>
              </p:cNvCxnSpPr>
              <p:nvPr/>
            </p:nvCxnSpPr>
            <p:spPr>
              <a:xfrm flipV="1">
                <a:off x="2611898" y="3595708"/>
                <a:ext cx="2466457" cy="577154"/>
              </a:xfrm>
              <a:prstGeom prst="line">
                <a:avLst/>
              </a:prstGeom>
              <a:ln>
                <a:solidFill>
                  <a:schemeClr val="accent2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99" name="Straight Arrow Connector 98">
              <a:extLst>
                <a:ext uri="{FF2B5EF4-FFF2-40B4-BE49-F238E27FC236}">
                  <a16:creationId xmlns:a16="http://schemas.microsoft.com/office/drawing/2014/main" id="{3E6EDA6E-5337-E248-DE8A-ABD3DC8F5C95}"/>
                </a:ext>
              </a:extLst>
            </p:cNvPr>
            <p:cNvCxnSpPr>
              <a:cxnSpLocks/>
            </p:cNvCxnSpPr>
            <p:nvPr/>
          </p:nvCxnSpPr>
          <p:spPr>
            <a:xfrm>
              <a:off x="819110" y="5599978"/>
              <a:ext cx="4226400" cy="0"/>
            </a:xfrm>
            <a:prstGeom prst="straightConnector1">
              <a:avLst/>
            </a:prstGeom>
            <a:ln w="127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0" name="Straight Arrow Connector 99">
              <a:extLst>
                <a:ext uri="{FF2B5EF4-FFF2-40B4-BE49-F238E27FC236}">
                  <a16:creationId xmlns:a16="http://schemas.microsoft.com/office/drawing/2014/main" id="{46341D81-A0B5-B38F-EF35-35BDB0C92CC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25514" y="1771650"/>
              <a:ext cx="0" cy="4225116"/>
            </a:xfrm>
            <a:prstGeom prst="straightConnector1">
              <a:avLst/>
            </a:prstGeom>
            <a:ln w="127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1" name="Straight Arrow Connector 100">
              <a:extLst>
                <a:ext uri="{FF2B5EF4-FFF2-40B4-BE49-F238E27FC236}">
                  <a16:creationId xmlns:a16="http://schemas.microsoft.com/office/drawing/2014/main" id="{DB667379-446B-DDA8-8C68-9C66FE1F05E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25513" y="2057400"/>
              <a:ext cx="3720807" cy="3539256"/>
            </a:xfrm>
            <a:prstGeom prst="straightConnector1">
              <a:avLst/>
            </a:prstGeom>
            <a:ln w="12700">
              <a:prstDash val="dash"/>
              <a:tailEnd type="non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02" name="Triangle 101">
              <a:extLst>
                <a:ext uri="{FF2B5EF4-FFF2-40B4-BE49-F238E27FC236}">
                  <a16:creationId xmlns:a16="http://schemas.microsoft.com/office/drawing/2014/main" id="{4DA18A91-5B8F-E772-221F-4737633F75F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405295" y="4032837"/>
              <a:ext cx="315044" cy="289004"/>
            </a:xfrm>
            <a:prstGeom prst="triangl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3" name="Picture 102">
              <a:extLst>
                <a:ext uri="{FF2B5EF4-FFF2-40B4-BE49-F238E27FC236}">
                  <a16:creationId xmlns:a16="http://schemas.microsoft.com/office/drawing/2014/main" id="{A3DAD454-983B-ED85-9DD4-6F43B8E5E4C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107964" y="3343598"/>
              <a:ext cx="720000" cy="720000"/>
            </a:xfrm>
            <a:prstGeom prst="rect">
              <a:avLst/>
            </a:prstGeom>
            <a:ln w="38100">
              <a:solidFill>
                <a:srgbClr val="00B050"/>
              </a:solidFill>
            </a:ln>
          </p:spPr>
        </p:pic>
        <p:pic>
          <p:nvPicPr>
            <p:cNvPr id="104" name="Picture 103">
              <a:extLst>
                <a:ext uri="{FF2B5EF4-FFF2-40B4-BE49-F238E27FC236}">
                  <a16:creationId xmlns:a16="http://schemas.microsoft.com/office/drawing/2014/main" id="{0E4B7510-E622-65D4-2F77-05054289139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840487" y="3690304"/>
              <a:ext cx="720000" cy="720000"/>
            </a:xfrm>
            <a:prstGeom prst="rect">
              <a:avLst/>
            </a:prstGeom>
            <a:ln w="38100">
              <a:solidFill>
                <a:srgbClr val="00B050"/>
              </a:solidFill>
            </a:ln>
          </p:spPr>
        </p:pic>
        <p:pic>
          <p:nvPicPr>
            <p:cNvPr id="105" name="Picture 104">
              <a:extLst>
                <a:ext uri="{FF2B5EF4-FFF2-40B4-BE49-F238E27FC236}">
                  <a16:creationId xmlns:a16="http://schemas.microsoft.com/office/drawing/2014/main" id="{6613D2AD-E655-8FB0-CA98-E10EC88DAFF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314571" y="3228839"/>
              <a:ext cx="720000" cy="720000"/>
            </a:xfrm>
            <a:prstGeom prst="rect">
              <a:avLst/>
            </a:prstGeom>
            <a:ln w="38100">
              <a:solidFill>
                <a:srgbClr val="00B050"/>
              </a:solidFill>
            </a:ln>
          </p:spPr>
        </p:pic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id="{0B32B5D1-10E5-7879-D67B-E2BF61339554}"/>
                </a:ext>
              </a:extLst>
            </p:cNvPr>
            <p:cNvSpPr txBox="1"/>
            <p:nvPr/>
          </p:nvSpPr>
          <p:spPr>
            <a:xfrm>
              <a:off x="779193" y="5596656"/>
              <a:ext cx="31546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/>
                <a:t>O</a:t>
              </a:r>
            </a:p>
          </p:txBody>
        </p:sp>
        <p:sp>
          <p:nvSpPr>
            <p:cNvPr id="107" name="TextBox 106">
              <a:extLst>
                <a:ext uri="{FF2B5EF4-FFF2-40B4-BE49-F238E27FC236}">
                  <a16:creationId xmlns:a16="http://schemas.microsoft.com/office/drawing/2014/main" id="{1B9938D8-F88D-61E4-9F41-D0968575C4D4}"/>
                </a:ext>
              </a:extLst>
            </p:cNvPr>
            <p:cNvSpPr txBox="1"/>
            <p:nvPr/>
          </p:nvSpPr>
          <p:spPr>
            <a:xfrm>
              <a:off x="2283926" y="4285602"/>
              <a:ext cx="57357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Cat</a:t>
              </a:r>
            </a:p>
          </p:txBody>
        </p:sp>
        <p:pic>
          <p:nvPicPr>
            <p:cNvPr id="108" name="Picture 107">
              <a:extLst>
                <a:ext uri="{FF2B5EF4-FFF2-40B4-BE49-F238E27FC236}">
                  <a16:creationId xmlns:a16="http://schemas.microsoft.com/office/drawing/2014/main" id="{43C0597D-EBC2-0EB8-D4FB-2547C2DAF69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693700" y="3144840"/>
              <a:ext cx="720000" cy="720000"/>
            </a:xfrm>
            <a:prstGeom prst="rect">
              <a:avLst/>
            </a:prstGeom>
            <a:ln w="38100">
              <a:solidFill>
                <a:srgbClr val="00B050"/>
              </a:solidFill>
            </a:ln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B12966EF-28DE-1BFF-EE44-270B7B477E2D}"/>
              </a:ext>
            </a:extLst>
          </p:cNvPr>
          <p:cNvGrpSpPr/>
          <p:nvPr/>
        </p:nvGrpSpPr>
        <p:grpSpPr>
          <a:xfrm>
            <a:off x="7473504" y="1310603"/>
            <a:ext cx="4266317" cy="4225116"/>
            <a:chOff x="779193" y="1771650"/>
            <a:chExt cx="4266317" cy="4225116"/>
          </a:xfrm>
        </p:grpSpPr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EEF3B3C7-EE26-F8F8-54B5-0960E2130C95}"/>
                </a:ext>
              </a:extLst>
            </p:cNvPr>
            <p:cNvCxnSpPr>
              <a:cxnSpLocks/>
            </p:cNvCxnSpPr>
            <p:nvPr/>
          </p:nvCxnSpPr>
          <p:spPr>
            <a:xfrm>
              <a:off x="819110" y="5599978"/>
              <a:ext cx="4226400" cy="0"/>
            </a:xfrm>
            <a:prstGeom prst="straightConnector1">
              <a:avLst/>
            </a:prstGeom>
            <a:ln w="127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7C753725-9CF8-F138-7228-A28B768DB08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25514" y="1771650"/>
              <a:ext cx="0" cy="4225116"/>
            </a:xfrm>
            <a:prstGeom prst="straightConnector1">
              <a:avLst/>
            </a:prstGeom>
            <a:ln w="127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BAA984C3-198B-FB9E-261E-326718206D3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25513" y="2057400"/>
              <a:ext cx="3720807" cy="3539256"/>
            </a:xfrm>
            <a:prstGeom prst="straightConnector1">
              <a:avLst/>
            </a:prstGeom>
            <a:ln w="12700">
              <a:prstDash val="dash"/>
              <a:tailEnd type="non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8" name="Triangle 27">
              <a:extLst>
                <a:ext uri="{FF2B5EF4-FFF2-40B4-BE49-F238E27FC236}">
                  <a16:creationId xmlns:a16="http://schemas.microsoft.com/office/drawing/2014/main" id="{2C57D8A2-9021-D1A2-F937-C2945BC9D61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405295" y="4032837"/>
              <a:ext cx="315044" cy="289004"/>
            </a:xfrm>
            <a:prstGeom prst="triangl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95089AF3-C664-0AD5-99E4-1916D06FAD1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035072" y="3925602"/>
              <a:ext cx="720000" cy="720000"/>
            </a:xfrm>
            <a:prstGeom prst="rect">
              <a:avLst/>
            </a:prstGeom>
            <a:ln w="38100">
              <a:solidFill>
                <a:srgbClr val="00B050"/>
              </a:solidFill>
            </a:ln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E7560179-1BD7-B148-A87C-5E47AD6D286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045295" y="4742833"/>
              <a:ext cx="720000" cy="720000"/>
            </a:xfrm>
            <a:prstGeom prst="rect">
              <a:avLst/>
            </a:prstGeom>
            <a:ln w="38100">
              <a:solidFill>
                <a:srgbClr val="00B050"/>
              </a:solidFill>
            </a:ln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88D7A551-AE42-5D7E-145F-78AB369B434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300110" y="2957016"/>
              <a:ext cx="720000" cy="720000"/>
            </a:xfrm>
            <a:prstGeom prst="rect">
              <a:avLst/>
            </a:prstGeom>
            <a:ln w="38100">
              <a:solidFill>
                <a:srgbClr val="00B050"/>
              </a:solidFill>
            </a:ln>
          </p:spPr>
        </p:pic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B3B6B691-8BD3-3554-FCAB-5BB2C5F790C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420954" y="3686838"/>
              <a:ext cx="720000" cy="720000"/>
            </a:xfrm>
            <a:prstGeom prst="rect">
              <a:avLst/>
            </a:prstGeom>
            <a:ln w="38100">
              <a:solidFill>
                <a:srgbClr val="00B050"/>
              </a:solidFill>
            </a:ln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FFA181F2-CCFB-4D1B-B90E-5DBBCCE824EB}"/>
                </a:ext>
              </a:extLst>
            </p:cNvPr>
            <p:cNvSpPr txBox="1"/>
            <p:nvPr/>
          </p:nvSpPr>
          <p:spPr>
            <a:xfrm>
              <a:off x="779193" y="5596656"/>
              <a:ext cx="31546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/>
                <a:t>O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CAAAD73B-D0E7-1759-1C4C-B757E2FE38D0}"/>
                </a:ext>
              </a:extLst>
            </p:cNvPr>
            <p:cNvSpPr txBox="1"/>
            <p:nvPr/>
          </p:nvSpPr>
          <p:spPr>
            <a:xfrm>
              <a:off x="2283926" y="4285602"/>
              <a:ext cx="57357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Cat</a:t>
              </a: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83F31A0C-961A-F59D-3DDE-EC5D21F0E2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Interplay between the Losses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AB2D6AC0-5271-E422-7821-0E9C58F5EA94}"/>
              </a:ext>
            </a:extLst>
          </p:cNvPr>
          <p:cNvSpPr txBox="1">
            <a:spLocks/>
          </p:cNvSpPr>
          <p:nvPr/>
        </p:nvSpPr>
        <p:spPr>
          <a:xfrm>
            <a:off x="838200" y="5895670"/>
            <a:ext cx="10515600" cy="46067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600" dirty="0"/>
              <a:t>Combination of entailment and spatial proximity objectives disrupt hierarchies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D99522E5-E3CB-5029-37F3-EF87299A76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0772" y="1936949"/>
            <a:ext cx="6431844" cy="3262042"/>
          </a:xfrm>
        </p:spPr>
        <p:txBody>
          <a:bodyPr/>
          <a:lstStyle/>
          <a:p>
            <a:r>
              <a:rPr lang="en-US" dirty="0"/>
              <a:t>Spatial proximity-based contrastive loss prefers embedding collapse</a:t>
            </a:r>
          </a:p>
          <a:p>
            <a:r>
              <a:rPr lang="en-US" dirty="0"/>
              <a:t>If data encourages diverse embeddings, then entailment objective will be violated</a:t>
            </a:r>
          </a:p>
          <a:p>
            <a:r>
              <a:rPr lang="en-US" dirty="0"/>
              <a:t>To satisfy both the objectives, embeddings need to collapse 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5855E77A-72BB-37E1-8619-D69826818C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F531E-F5A6-EF47-BEC0-6221306C41C4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8270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F8FCF3-C1D0-BB79-6CF5-A35EE8E3C3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25296" y="1764371"/>
            <a:ext cx="10151269" cy="1923210"/>
          </a:xfrm>
        </p:spPr>
        <p:txBody>
          <a:bodyPr>
            <a:normAutofit/>
          </a:bodyPr>
          <a:lstStyle/>
          <a:p>
            <a:r>
              <a:rPr lang="en-US" sz="4400" b="1" dirty="0"/>
              <a:t>Our Approach</a:t>
            </a:r>
          </a:p>
        </p:txBody>
      </p:sp>
    </p:spTree>
    <p:extLst>
      <p:ext uri="{BB962C8B-B14F-4D97-AF65-F5344CB8AC3E}">
        <p14:creationId xmlns:p14="http://schemas.microsoft.com/office/powerpoint/2010/main" val="427913428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EC6633-C373-466C-FC56-01DACDC7B4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Our Approach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CD17FD-F54C-7D24-C694-E3A7B2E32E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13613"/>
            <a:ext cx="10515600" cy="4063350"/>
          </a:xfrm>
        </p:spPr>
        <p:txBody>
          <a:bodyPr/>
          <a:lstStyle/>
          <a:p>
            <a:r>
              <a:rPr lang="en-US" dirty="0"/>
              <a:t>Accept the modality gap!</a:t>
            </a:r>
          </a:p>
          <a:p>
            <a:endParaRPr lang="en-US" dirty="0"/>
          </a:p>
          <a:p>
            <a:r>
              <a:rPr lang="en-US" dirty="0"/>
              <a:t>Uses an alternative measure of similarity that respects the cross-modal hierarchy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EDEFA3C-4ACD-21F0-2C10-704D7AD32D7A}"/>
              </a:ext>
            </a:extLst>
          </p:cNvPr>
          <p:cNvSpPr txBox="1"/>
          <p:nvPr/>
        </p:nvSpPr>
        <p:spPr>
          <a:xfrm>
            <a:off x="5006715" y="157396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9159F75-6C2A-5BC2-04F1-AA7541F76F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F531E-F5A6-EF47-BEC0-6221306C41C4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8688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0CBF91-D3F8-A19C-32F8-894D9572DA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Collaborators</a:t>
            </a:r>
          </a:p>
        </p:txBody>
      </p:sp>
      <p:pic>
        <p:nvPicPr>
          <p:cNvPr id="13" name="Content Placeholder 12" descr="A person in a suit and tie&#10;&#10;Description automatically generated">
            <a:extLst>
              <a:ext uri="{FF2B5EF4-FFF2-40B4-BE49-F238E27FC236}">
                <a16:creationId xmlns:a16="http://schemas.microsoft.com/office/drawing/2014/main" id="{9D1CA0A3-F71B-30CD-8205-34FA972EABC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280572" y="2370504"/>
            <a:ext cx="1800000" cy="1800000"/>
          </a:xfr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E54E8ABA-528E-9DA2-3EA0-95C06D4262F5}"/>
              </a:ext>
            </a:extLst>
          </p:cNvPr>
          <p:cNvSpPr txBox="1"/>
          <p:nvPr/>
        </p:nvSpPr>
        <p:spPr>
          <a:xfrm>
            <a:off x="902657" y="4170504"/>
            <a:ext cx="21943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Sameera </a:t>
            </a:r>
            <a:r>
              <a:rPr lang="en-US" dirty="0" err="1"/>
              <a:t>Ramasinghe</a:t>
            </a:r>
            <a:endParaRPr lang="en-US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629636C-3849-204C-BE65-23F35A714F7E}"/>
              </a:ext>
            </a:extLst>
          </p:cNvPr>
          <p:cNvSpPr txBox="1"/>
          <p:nvPr/>
        </p:nvSpPr>
        <p:spPr>
          <a:xfrm>
            <a:off x="3678591" y="4170504"/>
            <a:ext cx="21361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b="0" i="0" dirty="0">
                <a:effectLst/>
                <a:highlight>
                  <a:srgbClr val="FFFFFF"/>
                </a:highlight>
              </a:rPr>
              <a:t> </a:t>
            </a:r>
            <a:r>
              <a:rPr lang="en-AU" b="0" i="0" strike="noStrike" dirty="0">
                <a:effectLst/>
                <a:highlight>
                  <a:srgbClr val="FFFFFF"/>
                </a:highlight>
              </a:rPr>
              <a:t>Violetta</a:t>
            </a:r>
            <a:r>
              <a:rPr lang="en-AU" dirty="0">
                <a:highlight>
                  <a:srgbClr val="FFFFFF"/>
                </a:highlight>
              </a:rPr>
              <a:t> </a:t>
            </a:r>
            <a:r>
              <a:rPr lang="en-AU" b="0" i="0" strike="noStrike" dirty="0">
                <a:effectLst/>
                <a:highlight>
                  <a:srgbClr val="FFFFFF"/>
                </a:highlight>
              </a:rPr>
              <a:t>Shevchenko</a:t>
            </a:r>
            <a:endParaRPr lang="en-US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B4500F0-3A10-4392-C19D-DD200FC92484}"/>
              </a:ext>
            </a:extLst>
          </p:cNvPr>
          <p:cNvSpPr txBox="1"/>
          <p:nvPr/>
        </p:nvSpPr>
        <p:spPr>
          <a:xfrm>
            <a:off x="6743699" y="4170504"/>
            <a:ext cx="13972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b="0" i="0" dirty="0">
                <a:solidFill>
                  <a:srgbClr val="6C7778"/>
                </a:solidFill>
                <a:effectLst/>
                <a:highlight>
                  <a:srgbClr val="FFFFFF"/>
                </a:highlight>
              </a:rPr>
              <a:t> </a:t>
            </a:r>
            <a:r>
              <a:rPr lang="en-AU" b="0" i="0" u="none" strike="noStrike" dirty="0">
                <a:effectLst/>
                <a:highlight>
                  <a:srgbClr val="FFFFFF"/>
                </a:highlight>
              </a:rPr>
              <a:t>Gil Avraham</a:t>
            </a:r>
            <a:endParaRPr lang="en-US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823DE41-1C10-9D94-F2E9-5EDD28221FFA}"/>
              </a:ext>
            </a:extLst>
          </p:cNvPr>
          <p:cNvSpPr txBox="1"/>
          <p:nvPr/>
        </p:nvSpPr>
        <p:spPr>
          <a:xfrm>
            <a:off x="8937439" y="4170504"/>
            <a:ext cx="25462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b="0" i="0" u="none" strike="noStrike" dirty="0">
                <a:effectLst/>
                <a:highlight>
                  <a:srgbClr val="FFFFFF"/>
                </a:highlight>
              </a:rPr>
              <a:t>Thalaiyasingam Ajanthan</a:t>
            </a:r>
            <a:endParaRPr lang="en-US" dirty="0"/>
          </a:p>
        </p:txBody>
      </p:sp>
      <p:pic>
        <p:nvPicPr>
          <p:cNvPr id="29" name="Picture 28" descr="A person sitting in a chair&#10;&#10;Description automatically generated">
            <a:extLst>
              <a:ext uri="{FF2B5EF4-FFF2-40B4-BE49-F238E27FC236}">
                <a16:creationId xmlns:a16="http://schemas.microsoft.com/office/drawing/2014/main" id="{EFDCED4C-3822-5CDD-2C0D-FFCF6B32FE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6671" y="2370504"/>
            <a:ext cx="1800000" cy="1800000"/>
          </a:xfrm>
          <a:prstGeom prst="rect">
            <a:avLst/>
          </a:prstGeom>
        </p:spPr>
      </p:pic>
      <p:pic>
        <p:nvPicPr>
          <p:cNvPr id="31" name="Picture 30" descr="A person with brown hair wearing a white shirt&#10;&#10;Description automatically generated">
            <a:extLst>
              <a:ext uri="{FF2B5EF4-FFF2-40B4-BE49-F238E27FC236}">
                <a16:creationId xmlns:a16="http://schemas.microsoft.com/office/drawing/2014/main" id="{E1F41BF6-531B-F894-8E04-56A8919A7C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55328" y="2373552"/>
            <a:ext cx="1800000" cy="1800000"/>
          </a:xfrm>
          <a:prstGeom prst="rect">
            <a:avLst/>
          </a:prstGeom>
        </p:spPr>
      </p:pic>
      <p:pic>
        <p:nvPicPr>
          <p:cNvPr id="37" name="Picture 36" descr="A person taking a selfie&#10;&#10;Description automatically generated">
            <a:extLst>
              <a:ext uri="{FF2B5EF4-FFF2-40B4-BE49-F238E27FC236}">
                <a16:creationId xmlns:a16="http://schemas.microsoft.com/office/drawing/2014/main" id="{F6CED316-D2C7-E01C-5569-26F78EBFB9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73569" y="0"/>
            <a:ext cx="0" cy="0"/>
          </a:xfrm>
          <a:prstGeom prst="rect">
            <a:avLst/>
          </a:prstGeom>
        </p:spPr>
      </p:pic>
      <p:pic>
        <p:nvPicPr>
          <p:cNvPr id="39" name="Picture 38" descr="A person taking a selfie&#10;&#10;Description automatically generated">
            <a:extLst>
              <a:ext uri="{FF2B5EF4-FFF2-40B4-BE49-F238E27FC236}">
                <a16:creationId xmlns:a16="http://schemas.microsoft.com/office/drawing/2014/main" id="{88627C9D-72A6-F4E1-0DEB-5EF3BB5D09B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11428" y="2370504"/>
            <a:ext cx="1800000" cy="1800000"/>
          </a:xfrm>
          <a:prstGeom prst="rect">
            <a:avLst/>
          </a:prstGeom>
        </p:spPr>
      </p:pic>
      <p:sp>
        <p:nvSpPr>
          <p:cNvPr id="40" name="Slide Number Placeholder 39">
            <a:extLst>
              <a:ext uri="{FF2B5EF4-FFF2-40B4-BE49-F238E27FC236}">
                <a16:creationId xmlns:a16="http://schemas.microsoft.com/office/drawing/2014/main" id="{F1E93B59-9957-C3D3-BE6E-D0F122DEAD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F531E-F5A6-EF47-BEC0-6221306C41C4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581863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F391E2-502E-9252-9767-FC51062BD0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Accept the Modality Gap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39C81924-50DB-4A79-56B1-04D8F8F3BB3F}"/>
              </a:ext>
            </a:extLst>
          </p:cNvPr>
          <p:cNvSpPr txBox="1">
            <a:spLocks/>
          </p:cNvSpPr>
          <p:nvPr/>
        </p:nvSpPr>
        <p:spPr>
          <a:xfrm>
            <a:off x="838200" y="5754311"/>
            <a:ext cx="10515600" cy="8846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Images can be placed anywhere along the axis, allows hierarchies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7FD0630-5FFC-F210-3E67-8EA05DB0AC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62059" y="200208"/>
            <a:ext cx="1183481" cy="1165549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8F1E4926-4172-B6B1-5C98-D7F0EE161DF4}"/>
              </a:ext>
            </a:extLst>
          </p:cNvPr>
          <p:cNvGrpSpPr/>
          <p:nvPr/>
        </p:nvGrpSpPr>
        <p:grpSpPr>
          <a:xfrm>
            <a:off x="1990311" y="1283569"/>
            <a:ext cx="8211378" cy="4109892"/>
            <a:chOff x="1990311" y="1193629"/>
            <a:chExt cx="8211378" cy="4109892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FDE6A285-134F-8673-D561-B3D088C0F76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990311" y="1193629"/>
              <a:ext cx="8211378" cy="3963588"/>
            </a:xfrm>
            <a:prstGeom prst="rect">
              <a:avLst/>
            </a:prstGeom>
          </p:spPr>
        </p:pic>
        <p:sp>
          <p:nvSpPr>
            <p:cNvPr id="9" name="Content Placeholder 2">
              <a:extLst>
                <a:ext uri="{FF2B5EF4-FFF2-40B4-BE49-F238E27FC236}">
                  <a16:creationId xmlns:a16="http://schemas.microsoft.com/office/drawing/2014/main" id="{924BCFFF-B8D1-8514-FD7C-D7FFC7204585}"/>
                </a:ext>
              </a:extLst>
            </p:cNvPr>
            <p:cNvSpPr txBox="1">
              <a:spLocks/>
            </p:cNvSpPr>
            <p:nvPr/>
          </p:nvSpPr>
          <p:spPr>
            <a:xfrm>
              <a:off x="2250281" y="4971223"/>
              <a:ext cx="3686175" cy="332298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sz="1800" dirty="0"/>
                <a:t>Spatial proximity loss</a:t>
              </a:r>
            </a:p>
          </p:txBody>
        </p:sp>
        <p:sp>
          <p:nvSpPr>
            <p:cNvPr id="10" name="Content Placeholder 2">
              <a:extLst>
                <a:ext uri="{FF2B5EF4-FFF2-40B4-BE49-F238E27FC236}">
                  <a16:creationId xmlns:a16="http://schemas.microsoft.com/office/drawing/2014/main" id="{CB899623-C7AE-564F-A60B-627152A290A8}"/>
                </a:ext>
              </a:extLst>
            </p:cNvPr>
            <p:cNvSpPr txBox="1">
              <a:spLocks/>
            </p:cNvSpPr>
            <p:nvPr/>
          </p:nvSpPr>
          <p:spPr>
            <a:xfrm>
              <a:off x="6457949" y="4971222"/>
              <a:ext cx="3686175" cy="332298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sz="1800" dirty="0"/>
                <a:t>Our loss</a:t>
              </a:r>
            </a:p>
          </p:txBody>
        </p:sp>
      </p:grp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61DA6FB8-16E6-0411-72C5-8F2989FD93CB}"/>
              </a:ext>
            </a:extLst>
          </p:cNvPr>
          <p:cNvSpPr/>
          <p:nvPr/>
        </p:nvSpPr>
        <p:spPr>
          <a:xfrm>
            <a:off x="1660397" y="1080798"/>
            <a:ext cx="4396656" cy="4374130"/>
          </a:xfrm>
          <a:prstGeom prst="roundRect">
            <a:avLst>
              <a:gd name="adj" fmla="val 10841"/>
            </a:avLst>
          </a:prstGeom>
          <a:solidFill>
            <a:schemeClr val="bg1"/>
          </a:solidFill>
          <a:ln w="38100">
            <a:noFill/>
            <a:prstDash val="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030A0"/>
              </a:solidFill>
            </a:endParaRP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8E39B697-E06D-0C83-0654-92D4FAC483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F531E-F5A6-EF47-BEC0-6221306C41C4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2716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75"/>
                                      </p:to>
                                    </p:set>
                                    <p:animEffect filter="image" prLst="opacity: 0.75">
                                      <p:cBhvr rctx="IE">
                                        <p:cTn id="9" dur="indefinite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7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7BFE26-E14D-F225-4622-1CCECC2635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Angle-based Contrastive Loss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A043354-52FF-7D57-2901-D0AD189128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48144" y="2846968"/>
            <a:ext cx="4011168" cy="305409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47E6578-D43B-65AA-F82A-D39B97A9A8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2688" y="3649342"/>
            <a:ext cx="5163312" cy="45755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7E67409-49CB-BDD7-4285-FA6E5F4BCF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2688" y="4374016"/>
            <a:ext cx="5163312" cy="783480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20B81147-F680-1DDF-5049-38796D100C08}"/>
              </a:ext>
            </a:extLst>
          </p:cNvPr>
          <p:cNvSpPr txBox="1">
            <a:spLocks/>
          </p:cNvSpPr>
          <p:nvPr/>
        </p:nvSpPr>
        <p:spPr>
          <a:xfrm>
            <a:off x="838200" y="1203146"/>
            <a:ext cx="10515600" cy="16400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Similarity is measured using </a:t>
            </a:r>
            <a:r>
              <a:rPr lang="en-US" u="sng" dirty="0"/>
              <a:t>hyperbolic angles</a:t>
            </a:r>
          </a:p>
          <a:p>
            <a:r>
              <a:rPr lang="en-US" dirty="0"/>
              <a:t>Embedding norms are allowed to vary</a:t>
            </a:r>
          </a:p>
          <a:p>
            <a:r>
              <a:rPr lang="en-US" dirty="0"/>
              <a:t>Enforces cross-modal hierarchy: </a:t>
            </a:r>
            <a:r>
              <a:rPr lang="en-US" u="sng" dirty="0"/>
              <a:t>text is more generic than images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458BAE9-CE6F-D8CB-B970-F8B00BBAA7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62059" y="200208"/>
            <a:ext cx="1183481" cy="116554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424F9D3-3525-C862-999D-9B3A4409FE0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494751" y="5704935"/>
                <a:ext cx="3607893" cy="33229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None/>
                </a:pPr>
                <a:r>
                  <a:rPr lang="en-US" sz="1800" dirty="0"/>
                  <a:t>min(</a:t>
                </a:r>
                <a14:m>
                  <m:oMath xmlns:m="http://schemas.openxmlformats.org/officeDocument/2006/math">
                    <m:r>
                      <a:rPr lang="en-AU" sz="1800" b="0" i="1" smtClean="0">
                        <a:latin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en-US" sz="1800" dirty="0"/>
                  <a:t>), max(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AU" sz="1800" b="0" i="1" smtClean="0">
                        <a:latin typeface="Cambria Math" panose="02040503050406030204" pitchFamily="18" charset="0"/>
                      </a:rPr>
                      <m:t>β</m:t>
                    </m:r>
                  </m:oMath>
                </a14:m>
                <a:r>
                  <a:rPr lang="en-US" sz="1800" dirty="0"/>
                  <a:t>)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424F9D3-3525-C862-999D-9B3A4409FE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94751" y="5704935"/>
                <a:ext cx="3607893" cy="332298"/>
              </a:xfrm>
              <a:prstGeom prst="rect">
                <a:avLst/>
              </a:prstGeom>
              <a:blipFill>
                <a:blip r:embed="rId6"/>
                <a:stretch>
                  <a:fillRect t="-18519" b="-296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E02FF0A4-6315-D302-1A1E-4CBB81939205}"/>
              </a:ext>
            </a:extLst>
          </p:cNvPr>
          <p:cNvSpPr txBox="1">
            <a:spLocks/>
          </p:cNvSpPr>
          <p:nvPr/>
        </p:nvSpPr>
        <p:spPr>
          <a:xfrm>
            <a:off x="612987" y="6086193"/>
            <a:ext cx="10954389" cy="436971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 b="1" dirty="0"/>
              <a:t>Our Loss: </a:t>
            </a:r>
            <a:r>
              <a:rPr lang="en-US" sz="2400" dirty="0"/>
              <a:t>Smooth, contrastive variant of entailment loss that accepts the modality gap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70C365-F90E-3823-0769-9D68FDF6A8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F531E-F5A6-EF47-BEC0-6221306C41C4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7761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7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7BFE26-E14D-F225-4622-1CCECC2635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Angle-based Contrastive Loss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A043354-52FF-7D57-2901-D0AD189128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73576" y="2103188"/>
            <a:ext cx="4011168" cy="305409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47E6578-D43B-65AA-F82A-D39B97A9A8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3090" y="2103188"/>
            <a:ext cx="5163312" cy="45755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7E67409-49CB-BDD7-4285-FA6E5F4BCF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3089" y="2797882"/>
            <a:ext cx="5932695" cy="90022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458BAE9-CE6F-D8CB-B970-F8B00BBAA7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62059" y="200208"/>
            <a:ext cx="1183481" cy="116554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424F9D3-3525-C862-999D-9B3A4409FE0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520183" y="4961155"/>
                <a:ext cx="3607893" cy="33229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None/>
                </a:pPr>
                <a:r>
                  <a:rPr lang="en-US" sz="1800" dirty="0"/>
                  <a:t>min(</a:t>
                </a:r>
                <a14:m>
                  <m:oMath xmlns:m="http://schemas.openxmlformats.org/officeDocument/2006/math">
                    <m:r>
                      <a:rPr lang="en-AU" sz="1800" b="0" i="1" smtClean="0">
                        <a:latin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en-US" sz="1800" dirty="0"/>
                  <a:t>), max(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AU" sz="1800" b="0" i="1" smtClean="0">
                        <a:latin typeface="Cambria Math" panose="02040503050406030204" pitchFamily="18" charset="0"/>
                      </a:rPr>
                      <m:t>β</m:t>
                    </m:r>
                  </m:oMath>
                </a14:m>
                <a:r>
                  <a:rPr lang="en-US" sz="1800" dirty="0"/>
                  <a:t>)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424F9D3-3525-C862-999D-9B3A4409FE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20183" y="4961155"/>
                <a:ext cx="3607893" cy="332298"/>
              </a:xfrm>
              <a:prstGeom prst="rect">
                <a:avLst/>
              </a:prstGeom>
              <a:blipFill>
                <a:blip r:embed="rId6"/>
                <a:stretch>
                  <a:fillRect t="-14815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2">
            <a:extLst>
              <a:ext uri="{FF2B5EF4-FFF2-40B4-BE49-F238E27FC236}">
                <a16:creationId xmlns:a16="http://schemas.microsoft.com/office/drawing/2014/main" id="{3E49A35E-EE3C-65F6-9692-B1DDAD2BDB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090" y="3896153"/>
            <a:ext cx="5092910" cy="1157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B6975B0B-8847-C704-A4FC-7DC8F4AB11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091" y="5293196"/>
            <a:ext cx="1376000" cy="28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BFEE454E-4B70-EBC4-56F8-FF4D299CA198}"/>
              </a:ext>
            </a:extLst>
          </p:cNvPr>
          <p:cNvSpPr txBox="1">
            <a:spLocks/>
          </p:cNvSpPr>
          <p:nvPr/>
        </p:nvSpPr>
        <p:spPr>
          <a:xfrm>
            <a:off x="838200" y="1203146"/>
            <a:ext cx="10515600" cy="16400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Calculations are straightforward</a:t>
            </a:r>
          </a:p>
          <a:p>
            <a:pPr marL="0" indent="0">
              <a:buNone/>
            </a:pPr>
            <a:endParaRPr lang="en-US" u="sng" dirty="0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5FF3F796-286C-ABD3-C94E-D540A6CEC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F531E-F5A6-EF47-BEC0-6221306C41C4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507398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5B9D61-404E-C0CB-F8CF-733704353B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Cross-Modal Hierarchy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E84CDE4-2679-2BAC-E688-0C1E0CB51B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4558" y="1430975"/>
            <a:ext cx="9082884" cy="3109732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A59DFBC5-1F7D-5778-C3A0-727233BC1F05}"/>
              </a:ext>
            </a:extLst>
          </p:cNvPr>
          <p:cNvSpPr txBox="1">
            <a:spLocks/>
          </p:cNvSpPr>
          <p:nvPr/>
        </p:nvSpPr>
        <p:spPr>
          <a:xfrm>
            <a:off x="6503033" y="4435589"/>
            <a:ext cx="3867740" cy="33229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AU" sz="1800" dirty="0"/>
              <a:t>CLIP</a:t>
            </a:r>
            <a:endParaRPr lang="en-US" sz="1800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7A5AFF38-3273-A1D0-6899-56DF1569944A}"/>
              </a:ext>
            </a:extLst>
          </p:cNvPr>
          <p:cNvSpPr txBox="1">
            <a:spLocks/>
          </p:cNvSpPr>
          <p:nvPr/>
        </p:nvSpPr>
        <p:spPr>
          <a:xfrm>
            <a:off x="2430827" y="4435589"/>
            <a:ext cx="3799587" cy="33229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AU" sz="1800" dirty="0"/>
              <a:t>Ours</a:t>
            </a:r>
            <a:endParaRPr lang="en-US" sz="1800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68DC8613-604F-0ECF-9E39-74D8771B096E}"/>
              </a:ext>
            </a:extLst>
          </p:cNvPr>
          <p:cNvSpPr txBox="1">
            <a:spLocks/>
          </p:cNvSpPr>
          <p:nvPr/>
        </p:nvSpPr>
        <p:spPr>
          <a:xfrm>
            <a:off x="838199" y="5319195"/>
            <a:ext cx="10515600" cy="10563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Smaller norm (distance to the origin) means a more abstract concept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29CA359-BD2C-D8EF-FF26-8C06A0DD8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F531E-F5A6-EF47-BEC0-6221306C41C4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998102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FBD66A-3F97-3CAB-BD56-3DC2E3FF58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91D4ED3-3B5A-5DFA-D4FB-122D4440FB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7534" y="1060966"/>
            <a:ext cx="9736931" cy="473606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DA4E922-66FD-479C-C9DC-400DDFA149B3}"/>
              </a:ext>
            </a:extLst>
          </p:cNvPr>
          <p:cNvSpPr txBox="1"/>
          <p:nvPr/>
        </p:nvSpPr>
        <p:spPr>
          <a:xfrm>
            <a:off x="7400925" y="1393031"/>
            <a:ext cx="2557463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i="1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(angle similarity)</a:t>
            </a:r>
          </a:p>
          <a:p>
            <a:pPr algn="ctr"/>
            <a:endParaRPr lang="en-US" sz="2000" i="1" dirty="0">
              <a:solidFill>
                <a:schemeClr val="bg1">
                  <a:lumMod val="6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0123F34-EE95-C728-16F1-10B7E7BEF338}"/>
              </a:ext>
            </a:extLst>
          </p:cNvPr>
          <p:cNvSpPr txBox="1"/>
          <p:nvPr/>
        </p:nvSpPr>
        <p:spPr>
          <a:xfrm>
            <a:off x="8170069" y="4607035"/>
            <a:ext cx="1019174" cy="400110"/>
          </a:xfrm>
          <a:prstGeom prst="rect">
            <a:avLst/>
          </a:prstGeom>
          <a:solidFill>
            <a:srgbClr val="F8CBAD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OURS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FB5A2A7D-083C-0CFD-3445-4A9047874768}"/>
              </a:ext>
            </a:extLst>
          </p:cNvPr>
          <p:cNvSpPr/>
          <p:nvPr/>
        </p:nvSpPr>
        <p:spPr>
          <a:xfrm>
            <a:off x="6250779" y="1893094"/>
            <a:ext cx="4879181" cy="81438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8EBCE161-B08B-9450-0B84-EC0289F894DD}"/>
              </a:ext>
            </a:extLst>
          </p:cNvPr>
          <p:cNvSpPr txBox="1">
            <a:spLocks/>
          </p:cNvSpPr>
          <p:nvPr/>
        </p:nvSpPr>
        <p:spPr>
          <a:xfrm>
            <a:off x="838199" y="6011056"/>
            <a:ext cx="10515600" cy="54283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Project embeddings to the hyperbolic space before computing the loss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A5B80E8A-85FB-EEEF-41FB-BA0E5865AE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F531E-F5A6-EF47-BEC0-6221306C41C4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440181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F8FCF3-C1D0-BB79-6CF5-A35EE8E3C3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25296" y="1764371"/>
            <a:ext cx="10151269" cy="1923210"/>
          </a:xfrm>
        </p:spPr>
        <p:txBody>
          <a:bodyPr>
            <a:normAutofit/>
          </a:bodyPr>
          <a:lstStyle/>
          <a:p>
            <a:r>
              <a:rPr lang="en-US" sz="4400" b="1" dirty="0"/>
              <a:t>Results</a:t>
            </a:r>
          </a:p>
        </p:txBody>
      </p:sp>
    </p:spTree>
    <p:extLst>
      <p:ext uri="{BB962C8B-B14F-4D97-AF65-F5344CB8AC3E}">
        <p14:creationId xmlns:p14="http://schemas.microsoft.com/office/powerpoint/2010/main" val="325594488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570715-4A2A-F39B-BF10-81A0AF00DE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Zero-Shot Evaluation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A581CDF-A986-3D20-5464-AFAC88B020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624" y="1925001"/>
            <a:ext cx="11806754" cy="2627003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00EA8637-118D-D174-1FAB-325D5932C79E}"/>
              </a:ext>
            </a:extLst>
          </p:cNvPr>
          <p:cNvSpPr txBox="1">
            <a:spLocks/>
          </p:cNvSpPr>
          <p:nvPr/>
        </p:nvSpPr>
        <p:spPr>
          <a:xfrm>
            <a:off x="192622" y="4537582"/>
            <a:ext cx="11806754" cy="48412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/>
              <a:t>Image classification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6C787862-646E-10D8-496C-218FEE7FCAB6}"/>
              </a:ext>
            </a:extLst>
          </p:cNvPr>
          <p:cNvSpPr txBox="1">
            <a:spLocks/>
          </p:cNvSpPr>
          <p:nvPr/>
        </p:nvSpPr>
        <p:spPr>
          <a:xfrm>
            <a:off x="838199" y="5621312"/>
            <a:ext cx="10515600" cy="5428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We show overall better performance compared to MERU and CLIP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EFDE7582-16B0-2F9C-4F98-7931AD80E4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F531E-F5A6-EF47-BEC0-6221306C41C4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867036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570715-4A2A-F39B-BF10-81A0AF00DE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Zero-Shot Evaluation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4807536-86AC-B599-9C67-5CA686771E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2575" y="1426809"/>
            <a:ext cx="7618564" cy="3518709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190A9852-DE6F-57B3-70B5-3D7A37F4B1C2}"/>
              </a:ext>
            </a:extLst>
          </p:cNvPr>
          <p:cNvSpPr txBox="1">
            <a:spLocks/>
          </p:cNvSpPr>
          <p:nvPr/>
        </p:nvSpPr>
        <p:spPr>
          <a:xfrm>
            <a:off x="2162575" y="5021705"/>
            <a:ext cx="7618564" cy="37950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/>
              <a:t>Image and text retrieval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0BB267EA-50E7-EC2B-BED7-2ECCDA0D58F0}"/>
              </a:ext>
            </a:extLst>
          </p:cNvPr>
          <p:cNvSpPr txBox="1">
            <a:spLocks/>
          </p:cNvSpPr>
          <p:nvPr/>
        </p:nvSpPr>
        <p:spPr>
          <a:xfrm>
            <a:off x="838199" y="5726242"/>
            <a:ext cx="10515600" cy="5428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We outperform both MERU and CLIP, except on Flickr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A91ADC4A-8282-C246-AE30-11DD91552E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F531E-F5A6-EF47-BEC0-6221306C41C4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336369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570715-4A2A-F39B-BF10-81A0AF00DE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Zero-Shot Evaluation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9A83468-73D8-2D17-C6B1-ECB9242FDA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9404" y="1558980"/>
            <a:ext cx="6673191" cy="2175643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E4481ECE-F22D-E292-8317-D8376B538971}"/>
              </a:ext>
            </a:extLst>
          </p:cNvPr>
          <p:cNvSpPr txBox="1">
            <a:spLocks/>
          </p:cNvSpPr>
          <p:nvPr/>
        </p:nvSpPr>
        <p:spPr>
          <a:xfrm>
            <a:off x="2759404" y="3807505"/>
            <a:ext cx="6673191" cy="41545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/>
              <a:t>Image classification with varying curvature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40BD54-6189-2AC9-0581-3538C081BC77}"/>
              </a:ext>
            </a:extLst>
          </p:cNvPr>
          <p:cNvSpPr txBox="1">
            <a:spLocks/>
          </p:cNvSpPr>
          <p:nvPr/>
        </p:nvSpPr>
        <p:spPr>
          <a:xfrm>
            <a:off x="838199" y="4835044"/>
            <a:ext cx="10515600" cy="15657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MERU is sensitive to curvature and work well only on small curvatures – closer to Euclidean geometry</a:t>
            </a:r>
          </a:p>
          <a:p>
            <a:r>
              <a:rPr lang="en-US" dirty="0"/>
              <a:t>Our approach is consistent across varying curvatures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E042EE7-1FBD-DC5D-266F-079BABFBE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F531E-F5A6-EF47-BEC0-6221306C41C4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223995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41F1C2-7048-F9D4-6980-3D3EBAA7DA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Image Hierarchy Results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FBB0F7E5-6012-61F5-4BC0-F86318C5C0E2}"/>
              </a:ext>
            </a:extLst>
          </p:cNvPr>
          <p:cNvSpPr txBox="1">
            <a:spLocks/>
          </p:cNvSpPr>
          <p:nvPr/>
        </p:nvSpPr>
        <p:spPr>
          <a:xfrm>
            <a:off x="999635" y="1396319"/>
            <a:ext cx="9223657" cy="11819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Hierarchy can be quantified using the distance to the origin (</a:t>
            </a:r>
            <a:r>
              <a:rPr lang="en-US" i="1" dirty="0"/>
              <a:t>i.e.,</a:t>
            </a:r>
            <a:r>
              <a:rPr lang="en-US" dirty="0"/>
              <a:t> norm): norm(parent) &lt; norm(child)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EF149E2-E393-D376-0FD1-CE606FDA90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61680" y="2352071"/>
            <a:ext cx="4482060" cy="37724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96F84B-5A69-E7ED-6A5E-A87DA61A9D05}"/>
              </a:ext>
            </a:extLst>
          </p:cNvPr>
          <p:cNvSpPr txBox="1">
            <a:spLocks/>
          </p:cNvSpPr>
          <p:nvPr/>
        </p:nvSpPr>
        <p:spPr>
          <a:xfrm>
            <a:off x="838199" y="3147932"/>
            <a:ext cx="6177197" cy="261686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Two types of image hierarchies emerge</a:t>
            </a:r>
          </a:p>
          <a:p>
            <a:pPr lvl="1"/>
            <a:r>
              <a:rPr lang="en-US" dirty="0"/>
              <a:t>“Contained in” hierarchy</a:t>
            </a:r>
          </a:p>
          <a:p>
            <a:pPr lvl="1"/>
            <a:r>
              <a:rPr lang="en-US" dirty="0"/>
              <a:t>“Abstract to specific” hierarchy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A5A1C8-078F-6753-6D3E-BE995D2BFE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F531E-F5A6-EF47-BEC0-6221306C41C4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70692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F8FCF3-C1D0-BB79-6CF5-A35EE8E3C3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25296" y="1764371"/>
            <a:ext cx="10151269" cy="1923210"/>
          </a:xfrm>
        </p:spPr>
        <p:txBody>
          <a:bodyPr>
            <a:normAutofit/>
          </a:bodyPr>
          <a:lstStyle/>
          <a:p>
            <a:r>
              <a:rPr lang="en-US" sz="4400" b="1" dirty="0"/>
              <a:t>Motivation</a:t>
            </a:r>
          </a:p>
        </p:txBody>
      </p:sp>
    </p:spTree>
    <p:extLst>
      <p:ext uri="{BB962C8B-B14F-4D97-AF65-F5344CB8AC3E}">
        <p14:creationId xmlns:p14="http://schemas.microsoft.com/office/powerpoint/2010/main" val="368396170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FE5EC59-3165-AE71-1F67-774AF29B56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93509" y="1761978"/>
            <a:ext cx="6698890" cy="251208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541F1C2-7048-F9D4-6980-3D3EBAA7DA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Image Hierarchy Results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4793553-98D3-FFC6-D4B6-98CF68AF07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674040"/>
            <a:ext cx="4162425" cy="2687961"/>
          </a:xfrm>
          <a:prstGeom prst="rect">
            <a:avLst/>
          </a:prstGeom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EE588B58-05FD-AAC2-ACBF-FBAAC770219E}"/>
              </a:ext>
            </a:extLst>
          </p:cNvPr>
          <p:cNvSpPr txBox="1">
            <a:spLocks/>
          </p:cNvSpPr>
          <p:nvPr/>
        </p:nvSpPr>
        <p:spPr>
          <a:xfrm>
            <a:off x="838200" y="4551381"/>
            <a:ext cx="4162425" cy="33229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800" dirty="0"/>
              <a:t>“Contained in” image hierarchy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DFBC3234-2DDC-14FE-AAA6-5DFE42958CE4}"/>
              </a:ext>
            </a:extLst>
          </p:cNvPr>
          <p:cNvSpPr txBox="1">
            <a:spLocks/>
          </p:cNvSpPr>
          <p:nvPr/>
        </p:nvSpPr>
        <p:spPr>
          <a:xfrm>
            <a:off x="5322094" y="4551381"/>
            <a:ext cx="6272212" cy="33229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800" dirty="0"/>
              <a:t>“Abstract to specific” image hierarchy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FBB0F7E5-6012-61F5-4BC0-F86318C5C0E2}"/>
              </a:ext>
            </a:extLst>
          </p:cNvPr>
          <p:cNvSpPr txBox="1">
            <a:spLocks/>
          </p:cNvSpPr>
          <p:nvPr/>
        </p:nvSpPr>
        <p:spPr>
          <a:xfrm>
            <a:off x="838200" y="5449824"/>
            <a:ext cx="10515600" cy="10563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Better image hierarchies emerge for our method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C6E133EB-9E5F-B497-4C93-D1C710254475}"/>
              </a:ext>
            </a:extLst>
          </p:cNvPr>
          <p:cNvSpPr txBox="1">
            <a:spLocks/>
          </p:cNvSpPr>
          <p:nvPr/>
        </p:nvSpPr>
        <p:spPr>
          <a:xfrm>
            <a:off x="5622131" y="4202926"/>
            <a:ext cx="2600325" cy="27300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400" dirty="0"/>
              <a:t>MERU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0BEB41C1-961E-A51D-3C69-9A3A979FE148}"/>
              </a:ext>
            </a:extLst>
          </p:cNvPr>
          <p:cNvSpPr txBox="1">
            <a:spLocks/>
          </p:cNvSpPr>
          <p:nvPr/>
        </p:nvSpPr>
        <p:spPr>
          <a:xfrm>
            <a:off x="8993981" y="4197696"/>
            <a:ext cx="2600325" cy="27300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400" dirty="0"/>
              <a:t>Ours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EF149E2-E393-D376-0FD1-CE606FDA90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75001" y="126296"/>
            <a:ext cx="1810390" cy="1523745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44216AC-2C4E-12E9-E0A2-A3B31962FA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F531E-F5A6-EF47-BEC0-6221306C41C4}" type="slidenum">
              <a:rPr lang="en-US" smtClean="0"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975362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A diagram of a cat&#10;&#10;Description automatically generated">
            <a:extLst>
              <a:ext uri="{FF2B5EF4-FFF2-40B4-BE49-F238E27FC236}">
                <a16:creationId xmlns:a16="http://schemas.microsoft.com/office/drawing/2014/main" id="{073C4A02-D7D6-FA1B-1B1D-B94513BFC9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43648" y="99303"/>
            <a:ext cx="1232640" cy="1152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BFFAFB5-80B9-8544-AE6F-600F46EE589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0191"/>
          <a:stretch/>
        </p:blipFill>
        <p:spPr>
          <a:xfrm>
            <a:off x="79022" y="1298347"/>
            <a:ext cx="11921067" cy="39477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602A379-8151-1516-A300-2AA2CC4131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Image Traversal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5E2CBE6-13F5-728E-F836-C41A955A756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9592"/>
          <a:stretch/>
        </p:blipFill>
        <p:spPr>
          <a:xfrm>
            <a:off x="79023" y="1320928"/>
            <a:ext cx="11921067" cy="3995127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35505D44-E28B-825C-DE25-389C6473C18B}"/>
              </a:ext>
            </a:extLst>
          </p:cNvPr>
          <p:cNvSpPr txBox="1">
            <a:spLocks/>
          </p:cNvSpPr>
          <p:nvPr/>
        </p:nvSpPr>
        <p:spPr>
          <a:xfrm>
            <a:off x="2718559" y="5304766"/>
            <a:ext cx="7228257" cy="46385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/>
              <a:t>Specificity (</a:t>
            </a:r>
            <a:r>
              <a:rPr lang="en-US" i="1" dirty="0"/>
              <a:t>i.e., </a:t>
            </a:r>
            <a:r>
              <a:rPr lang="en-US" dirty="0"/>
              <a:t>norm) increases from left to right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EB9E45-F437-BD73-F21E-625CB138EACA}"/>
              </a:ext>
            </a:extLst>
          </p:cNvPr>
          <p:cNvSpPr txBox="1">
            <a:spLocks/>
          </p:cNvSpPr>
          <p:nvPr/>
        </p:nvSpPr>
        <p:spPr>
          <a:xfrm>
            <a:off x="838199" y="5985889"/>
            <a:ext cx="10515600" cy="5428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Norm can be used as an implicit uncertainty measure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F5C1D54-4CFC-4550-2F38-38049D1BB8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F531E-F5A6-EF47-BEC0-6221306C41C4}" type="slidenum">
              <a:rPr lang="en-US" smtClean="0"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1994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diagram of a cat&#10;&#10;Description automatically generated">
            <a:extLst>
              <a:ext uri="{FF2B5EF4-FFF2-40B4-BE49-F238E27FC236}">
                <a16:creationId xmlns:a16="http://schemas.microsoft.com/office/drawing/2014/main" id="{F7BBE84C-3C85-6DEE-E478-3EDFC973AC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43648" y="99303"/>
            <a:ext cx="1232640" cy="1152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602A379-8151-1516-A300-2AA2CC4131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Image Traversal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60397BC4-1D19-61CF-FD63-A22DAC526858}"/>
              </a:ext>
            </a:extLst>
          </p:cNvPr>
          <p:cNvGrpSpPr/>
          <p:nvPr/>
        </p:nvGrpSpPr>
        <p:grpSpPr>
          <a:xfrm>
            <a:off x="838200" y="818446"/>
            <a:ext cx="10284178" cy="5899386"/>
            <a:chOff x="79023" y="773290"/>
            <a:chExt cx="10284178" cy="5899386"/>
          </a:xfrm>
        </p:grpSpPr>
        <p:sp>
          <p:nvSpPr>
            <p:cNvPr id="6" name="Content Placeholder 2">
              <a:extLst>
                <a:ext uri="{FF2B5EF4-FFF2-40B4-BE49-F238E27FC236}">
                  <a16:creationId xmlns:a16="http://schemas.microsoft.com/office/drawing/2014/main" id="{35505D44-E28B-825C-DE25-389C6473C18B}"/>
                </a:ext>
              </a:extLst>
            </p:cNvPr>
            <p:cNvSpPr txBox="1">
              <a:spLocks/>
            </p:cNvSpPr>
            <p:nvPr/>
          </p:nvSpPr>
          <p:spPr>
            <a:xfrm>
              <a:off x="2775004" y="6098651"/>
              <a:ext cx="7228257" cy="332298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sz="1800" dirty="0"/>
                <a:t>Specificity (</a:t>
              </a:r>
              <a:r>
                <a:rPr lang="en-US" sz="1800" i="1" dirty="0"/>
                <a:t>i.e., </a:t>
              </a:r>
              <a:r>
                <a:rPr lang="en-US" sz="1800" dirty="0"/>
                <a:t>norm) increases from left to right</a:t>
              </a:r>
            </a:p>
          </p:txBody>
        </p:sp>
        <p:pic>
          <p:nvPicPr>
            <p:cNvPr id="4" name="Picture 3" descr="A collage of people in different poses&#10;&#10;Description automatically generated">
              <a:extLst>
                <a:ext uri="{FF2B5EF4-FFF2-40B4-BE49-F238E27FC236}">
                  <a16:creationId xmlns:a16="http://schemas.microsoft.com/office/drawing/2014/main" id="{7427947C-714D-F456-50FE-95B82E31F66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9023" y="773290"/>
              <a:ext cx="10284178" cy="2821878"/>
            </a:xfrm>
            <a:prstGeom prst="rect">
              <a:avLst/>
            </a:prstGeom>
          </p:spPr>
        </p:pic>
        <p:pic>
          <p:nvPicPr>
            <p:cNvPr id="8" name="Picture 7" descr="A collage of different images of cars&#10;&#10;Description automatically generated">
              <a:extLst>
                <a:ext uri="{FF2B5EF4-FFF2-40B4-BE49-F238E27FC236}">
                  <a16:creationId xmlns:a16="http://schemas.microsoft.com/office/drawing/2014/main" id="{DDA14883-CB0B-531D-B99D-9F4CFC7CA40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0073" y="3595168"/>
              <a:ext cx="10253128" cy="3077508"/>
            </a:xfrm>
            <a:prstGeom prst="rect">
              <a:avLst/>
            </a:prstGeom>
          </p:spPr>
        </p:pic>
      </p:grp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54B92E75-6653-F7DC-F55E-23C38C3D14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F531E-F5A6-EF47-BEC0-6221306C41C4}" type="slidenum">
              <a:rPr lang="en-US" smtClean="0"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457354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41F1C2-7048-F9D4-6980-3D3EBAA7DA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Text Hierarchy Results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6842367-6A77-E4A2-569F-C5349E422F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9702" y="1866802"/>
            <a:ext cx="6172596" cy="2312294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9EDA8DA1-22D4-3474-7AC0-E01F46DA3839}"/>
              </a:ext>
            </a:extLst>
          </p:cNvPr>
          <p:cNvSpPr txBox="1">
            <a:spLocks/>
          </p:cNvSpPr>
          <p:nvPr/>
        </p:nvSpPr>
        <p:spPr>
          <a:xfrm>
            <a:off x="3009702" y="4301728"/>
            <a:ext cx="6172595" cy="33229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800" dirty="0"/>
              <a:t>“Generic to specific” caption hierarchy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3F712C-76C2-9574-4EDC-1958002E2CED}"/>
              </a:ext>
            </a:extLst>
          </p:cNvPr>
          <p:cNvSpPr txBox="1">
            <a:spLocks/>
          </p:cNvSpPr>
          <p:nvPr/>
        </p:nvSpPr>
        <p:spPr>
          <a:xfrm>
            <a:off x="838200" y="5449824"/>
            <a:ext cx="10515600" cy="10563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Even for text, better hierarchies emerge for our method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5F7692A4-1317-30AA-B91F-251B8F37B265}"/>
              </a:ext>
            </a:extLst>
          </p:cNvPr>
          <p:cNvSpPr txBox="1">
            <a:spLocks/>
          </p:cNvSpPr>
          <p:nvPr/>
        </p:nvSpPr>
        <p:spPr>
          <a:xfrm>
            <a:off x="10906244" y="141686"/>
            <a:ext cx="1260000" cy="288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400" dirty="0"/>
              <a:t>adjectives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9003B79D-42B4-07FB-28B2-57306ADADE5D}"/>
              </a:ext>
            </a:extLst>
          </p:cNvPr>
          <p:cNvSpPr txBox="1">
            <a:spLocks/>
          </p:cNvSpPr>
          <p:nvPr/>
        </p:nvSpPr>
        <p:spPr>
          <a:xfrm>
            <a:off x="10906244" y="621586"/>
            <a:ext cx="1260000" cy="288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400" dirty="0"/>
              <a:t>nouns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35EF01A7-827B-5CD9-EBB9-45A6C5BF3A1B}"/>
              </a:ext>
            </a:extLst>
          </p:cNvPr>
          <p:cNvSpPr txBox="1">
            <a:spLocks/>
          </p:cNvSpPr>
          <p:nvPr/>
        </p:nvSpPr>
        <p:spPr>
          <a:xfrm>
            <a:off x="10906244" y="1101487"/>
            <a:ext cx="1260000" cy="288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400" dirty="0"/>
              <a:t>captions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1BA7BD11-6371-D2F4-DCB2-F905A19277D5}"/>
              </a:ext>
            </a:extLst>
          </p:cNvPr>
          <p:cNvCxnSpPr>
            <a:cxnSpLocks/>
            <a:stCxn id="4" idx="2"/>
            <a:endCxn id="5" idx="0"/>
          </p:cNvCxnSpPr>
          <p:nvPr/>
        </p:nvCxnSpPr>
        <p:spPr>
          <a:xfrm>
            <a:off x="11536244" y="429686"/>
            <a:ext cx="0" cy="19190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50F7E03B-D7B6-3139-369B-9E5DD552F50A}"/>
              </a:ext>
            </a:extLst>
          </p:cNvPr>
          <p:cNvCxnSpPr>
            <a:cxnSpLocks/>
            <a:stCxn id="5" idx="2"/>
            <a:endCxn id="6" idx="0"/>
          </p:cNvCxnSpPr>
          <p:nvPr/>
        </p:nvCxnSpPr>
        <p:spPr>
          <a:xfrm>
            <a:off x="11536244" y="909586"/>
            <a:ext cx="0" cy="191901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E526129-8730-AECE-4002-831ECFE71A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F531E-F5A6-EF47-BEC0-6221306C41C4}" type="slidenum">
              <a:rPr lang="en-US" smtClean="0"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732767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3F85DF-421C-49CF-0456-91F6F3911A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Text Traversal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3A56155-6E55-E68C-8ACF-1700D21B9A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69" y="1406469"/>
            <a:ext cx="12125462" cy="4231037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532BFB8-6CAC-D59A-FFA4-E879AF5587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F531E-F5A6-EF47-BEC0-6221306C41C4}" type="slidenum">
              <a:rPr lang="en-US" smtClean="0"/>
              <a:t>34</a:t>
            </a:fld>
            <a:endParaRPr lang="en-US" dirty="0"/>
          </a:p>
        </p:txBody>
      </p:sp>
      <p:pic>
        <p:nvPicPr>
          <p:cNvPr id="6" name="Picture 5" descr="A graph with a cat and blue triangles&#10;&#10;Description automatically generated">
            <a:extLst>
              <a:ext uri="{FF2B5EF4-FFF2-40B4-BE49-F238E27FC236}">
                <a16:creationId xmlns:a16="http://schemas.microsoft.com/office/drawing/2014/main" id="{4CC0A9DB-B97C-C79F-E8B2-AD36C18257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60958" y="55180"/>
            <a:ext cx="1175195" cy="115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10073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3F85DF-421C-49CF-0456-91F6F3911A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Text Traversal</a:t>
            </a:r>
          </a:p>
        </p:txBody>
      </p:sp>
      <p:pic>
        <p:nvPicPr>
          <p:cNvPr id="4" name="Picture 3" descr="A couple of people in a boat&#10;&#10;Description automatically generated">
            <a:extLst>
              <a:ext uri="{FF2B5EF4-FFF2-40B4-BE49-F238E27FC236}">
                <a16:creationId xmlns:a16="http://schemas.microsoft.com/office/drawing/2014/main" id="{EC619125-CCED-8265-8A2E-A4728A3D65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8587" y="1369609"/>
            <a:ext cx="12240587" cy="4147788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4EFA9C-F2C1-752B-CF7A-1951EEA17A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F531E-F5A6-EF47-BEC0-6221306C41C4}" type="slidenum">
              <a:rPr lang="en-US" smtClean="0"/>
              <a:t>35</a:t>
            </a:fld>
            <a:endParaRPr lang="en-US" dirty="0"/>
          </a:p>
        </p:txBody>
      </p:sp>
      <p:pic>
        <p:nvPicPr>
          <p:cNvPr id="3" name="Picture 2" descr="A graph with a cat and blue triangles&#10;&#10;Description automatically generated">
            <a:extLst>
              <a:ext uri="{FF2B5EF4-FFF2-40B4-BE49-F238E27FC236}">
                <a16:creationId xmlns:a16="http://schemas.microsoft.com/office/drawing/2014/main" id="{A439C51B-AF04-CB98-CBA1-995C406018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60958" y="55180"/>
            <a:ext cx="1175195" cy="115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306348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C28314-9083-84FA-EAE7-6EAD0FCF68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1B64B6-C042-38ED-4D4F-E0E1BAC35F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76507"/>
            <a:ext cx="10515600" cy="4300455"/>
          </a:xfrm>
        </p:spPr>
        <p:txBody>
          <a:bodyPr/>
          <a:lstStyle/>
          <a:p>
            <a:r>
              <a:rPr lang="en-US" dirty="0"/>
              <a:t>Angle-based contrastive loss preserves unimodal hierarchies while aligning text and image modalities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8AF9C0-E933-2975-78E3-7CADB428AF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F531E-F5A6-EF47-BEC0-6221306C41C4}" type="slidenum">
              <a:rPr lang="en-US" smtClean="0"/>
              <a:t>36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63D62C4-6CAC-27B0-1385-CDDF4F52A444}"/>
              </a:ext>
            </a:extLst>
          </p:cNvPr>
          <p:cNvSpPr txBox="1"/>
          <p:nvPr/>
        </p:nvSpPr>
        <p:spPr>
          <a:xfrm>
            <a:off x="2986088" y="6370639"/>
            <a:ext cx="79867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hlinkClick r:id="rId2"/>
              </a:rPr>
              <a:t>https://</a:t>
            </a:r>
            <a:r>
              <a:rPr lang="en-US" sz="1400" dirty="0" err="1">
                <a:hlinkClick r:id="rId2"/>
              </a:rPr>
              <a:t>www.amazon.science</a:t>
            </a:r>
            <a:r>
              <a:rPr lang="en-US" sz="1400" dirty="0">
                <a:hlinkClick r:id="rId2"/>
              </a:rPr>
              <a:t>/publications/accept-the-modality-gap-an-exploration-in-the-hyperbolic-space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61259928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C28314-9083-84FA-EAE7-6EAD0FCF68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Next Steps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1B64B6-C042-38ED-4D4F-E0E1BAC35F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8419" y="1876507"/>
            <a:ext cx="10671875" cy="4300455"/>
          </a:xfrm>
        </p:spPr>
        <p:txBody>
          <a:bodyPr/>
          <a:lstStyle/>
          <a:p>
            <a:r>
              <a:rPr lang="en-US" dirty="0"/>
              <a:t>Enforce unimodal hierarchies, rather than showing emergent behavior</a:t>
            </a:r>
          </a:p>
          <a:p>
            <a:r>
              <a:rPr lang="en-US" dirty="0"/>
              <a:t>Analyze the implications of accepting the modality gap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35C8F7-D058-2502-892C-B62126ABF6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F531E-F5A6-EF47-BEC0-6221306C41C4}" type="slidenum">
              <a:rPr lang="en-US" smtClean="0"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290174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F8FCF3-C1D0-BB79-6CF5-A35EE8E3C3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25296" y="1764371"/>
            <a:ext cx="10151269" cy="1923210"/>
          </a:xfrm>
        </p:spPr>
        <p:txBody>
          <a:bodyPr>
            <a:normAutofit/>
          </a:bodyPr>
          <a:lstStyle/>
          <a:p>
            <a:r>
              <a:rPr lang="en-US" sz="4400" b="1" dirty="0"/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360411741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F8FCF3-C1D0-BB79-6CF5-A35EE8E3C3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25296" y="1764371"/>
            <a:ext cx="10151269" cy="1923210"/>
          </a:xfrm>
        </p:spPr>
        <p:txBody>
          <a:bodyPr>
            <a:normAutofit/>
          </a:bodyPr>
          <a:lstStyle/>
          <a:p>
            <a:r>
              <a:rPr lang="en-US" sz="4400" b="1" dirty="0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17914021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C5E1C1-B2A9-08CE-FB42-587C374128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Representation Learning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064AEB-BAAB-6FD6-81FE-0ED74171D4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5394" y="1319134"/>
            <a:ext cx="10515600" cy="4727351"/>
          </a:xfrm>
        </p:spPr>
        <p:txBody>
          <a:bodyPr/>
          <a:lstStyle/>
          <a:p>
            <a:r>
              <a:rPr lang="en-US" dirty="0"/>
              <a:t>Learn a structured latent space that is suitable for downstream tasks</a:t>
            </a:r>
          </a:p>
          <a:p>
            <a:pPr marL="0" indent="0">
              <a:buNone/>
            </a:pPr>
            <a:endParaRPr lang="en-US" dirty="0"/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EF3DC444-ECCE-37A5-3C01-093EEB64BE84}"/>
              </a:ext>
            </a:extLst>
          </p:cNvPr>
          <p:cNvGrpSpPr/>
          <p:nvPr/>
        </p:nvGrpSpPr>
        <p:grpSpPr>
          <a:xfrm>
            <a:off x="743635" y="2422265"/>
            <a:ext cx="10657841" cy="3023531"/>
            <a:chOff x="743635" y="2422265"/>
            <a:chExt cx="10657841" cy="3023531"/>
          </a:xfrm>
        </p:grpSpPr>
        <p:pic>
          <p:nvPicPr>
            <p:cNvPr id="29" name="Picture 28" descr="A colorful particles in a cube&#10;&#10;Description automatically generated">
              <a:extLst>
                <a:ext uri="{FF2B5EF4-FFF2-40B4-BE49-F238E27FC236}">
                  <a16:creationId xmlns:a16="http://schemas.microsoft.com/office/drawing/2014/main" id="{83AFAC3F-245B-C569-8E0D-6ED2F5B3A95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502835" y="2422265"/>
              <a:ext cx="3251200" cy="2882900"/>
            </a:xfrm>
            <a:prstGeom prst="rect">
              <a:avLst/>
            </a:prstGeom>
          </p:spPr>
        </p:pic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70911ADF-2068-E553-4818-0BB1F884CF9E}"/>
                </a:ext>
              </a:extLst>
            </p:cNvPr>
            <p:cNvGrpSpPr/>
            <p:nvPr/>
          </p:nvGrpSpPr>
          <p:grpSpPr>
            <a:xfrm>
              <a:off x="743635" y="3087604"/>
              <a:ext cx="2415822" cy="1727200"/>
              <a:chOff x="846667" y="2867378"/>
              <a:chExt cx="2415822" cy="1727200"/>
            </a:xfrm>
            <a:solidFill>
              <a:schemeClr val="bg1">
                <a:lumMod val="95000"/>
              </a:schemeClr>
            </a:solidFill>
          </p:grpSpPr>
          <p:sp>
            <p:nvSpPr>
              <p:cNvPr id="45" name="Cloud 44">
                <a:extLst>
                  <a:ext uri="{FF2B5EF4-FFF2-40B4-BE49-F238E27FC236}">
                    <a16:creationId xmlns:a16="http://schemas.microsoft.com/office/drawing/2014/main" id="{14A5F21E-C8FD-9766-AE96-002D7D98085B}"/>
                  </a:ext>
                </a:extLst>
              </p:cNvPr>
              <p:cNvSpPr/>
              <p:nvPr/>
            </p:nvSpPr>
            <p:spPr>
              <a:xfrm>
                <a:off x="846667" y="2867378"/>
                <a:ext cx="2415822" cy="1727200"/>
              </a:xfrm>
              <a:prstGeom prst="cloud">
                <a:avLst/>
              </a:prstGeom>
              <a:grpFill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72C851CC-CADA-80B2-7915-B3D36FE5EA28}"/>
                  </a:ext>
                </a:extLst>
              </p:cNvPr>
              <p:cNvSpPr txBox="1"/>
              <p:nvPr/>
            </p:nvSpPr>
            <p:spPr>
              <a:xfrm>
                <a:off x="1467555" y="3546312"/>
                <a:ext cx="1174045" cy="369332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Raw Data</a:t>
                </a:r>
              </a:p>
            </p:txBody>
          </p:sp>
        </p:grpSp>
        <p:sp>
          <p:nvSpPr>
            <p:cNvPr id="31" name="Right Arrow 30">
              <a:extLst>
                <a:ext uri="{FF2B5EF4-FFF2-40B4-BE49-F238E27FC236}">
                  <a16:creationId xmlns:a16="http://schemas.microsoft.com/office/drawing/2014/main" id="{933EAD62-1DD7-1C7F-D814-03611766E515}"/>
                </a:ext>
              </a:extLst>
            </p:cNvPr>
            <p:cNvSpPr/>
            <p:nvPr/>
          </p:nvSpPr>
          <p:spPr>
            <a:xfrm>
              <a:off x="3644879" y="3863715"/>
              <a:ext cx="372533" cy="174978"/>
            </a:xfrm>
            <a:prstGeom prst="rightArrow">
              <a:avLst/>
            </a:prstGeom>
            <a:solidFill>
              <a:schemeClr val="tx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ight Arrow 31">
              <a:extLst>
                <a:ext uri="{FF2B5EF4-FFF2-40B4-BE49-F238E27FC236}">
                  <a16:creationId xmlns:a16="http://schemas.microsoft.com/office/drawing/2014/main" id="{BDCBDEF1-A079-F3F8-12E7-B59A619A650D}"/>
                </a:ext>
              </a:extLst>
            </p:cNvPr>
            <p:cNvSpPr/>
            <p:nvPr/>
          </p:nvSpPr>
          <p:spPr>
            <a:xfrm>
              <a:off x="8239458" y="3868051"/>
              <a:ext cx="372533" cy="173377"/>
            </a:xfrm>
            <a:prstGeom prst="rightArrow">
              <a:avLst/>
            </a:prstGeom>
            <a:solidFill>
              <a:schemeClr val="tx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BB525CFF-9F26-42FF-3082-905E8700B807}"/>
                </a:ext>
              </a:extLst>
            </p:cNvPr>
            <p:cNvGrpSpPr/>
            <p:nvPr/>
          </p:nvGrpSpPr>
          <p:grpSpPr>
            <a:xfrm>
              <a:off x="8973148" y="2456612"/>
              <a:ext cx="2428328" cy="2989184"/>
              <a:chOff x="9002844" y="2398427"/>
              <a:chExt cx="2428328" cy="2989184"/>
            </a:xfrm>
          </p:grpSpPr>
          <p:sp>
            <p:nvSpPr>
              <p:cNvPr id="47" name="Rounded Rectangle 46">
                <a:extLst>
                  <a:ext uri="{FF2B5EF4-FFF2-40B4-BE49-F238E27FC236}">
                    <a16:creationId xmlns:a16="http://schemas.microsoft.com/office/drawing/2014/main" id="{F89F8F99-8189-EA1C-0B69-9FA0B9C763AC}"/>
                  </a:ext>
                </a:extLst>
              </p:cNvPr>
              <p:cNvSpPr/>
              <p:nvPr/>
            </p:nvSpPr>
            <p:spPr>
              <a:xfrm>
                <a:off x="9002844" y="2398427"/>
                <a:ext cx="2428328" cy="2989184"/>
              </a:xfrm>
              <a:prstGeom prst="roundRect">
                <a:avLst>
                  <a:gd name="adj" fmla="val 4617"/>
                </a:avLst>
              </a:prstGeom>
              <a:ln>
                <a:prstDash val="dash"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33" name="Group 32">
                <a:extLst>
                  <a:ext uri="{FF2B5EF4-FFF2-40B4-BE49-F238E27FC236}">
                    <a16:creationId xmlns:a16="http://schemas.microsoft.com/office/drawing/2014/main" id="{A84AAF90-7F4F-BCD3-3E92-0E2F3312EAA2}"/>
                  </a:ext>
                </a:extLst>
              </p:cNvPr>
              <p:cNvGrpSpPr/>
              <p:nvPr/>
            </p:nvGrpSpPr>
            <p:grpSpPr>
              <a:xfrm>
                <a:off x="9080217" y="2503555"/>
                <a:ext cx="2273583" cy="369332"/>
                <a:chOff x="8949831" y="2454605"/>
                <a:chExt cx="2273583" cy="369332"/>
              </a:xfrm>
            </p:grpSpPr>
            <p:sp>
              <p:nvSpPr>
                <p:cNvPr id="43" name="Rounded Rectangle 42">
                  <a:extLst>
                    <a:ext uri="{FF2B5EF4-FFF2-40B4-BE49-F238E27FC236}">
                      <a16:creationId xmlns:a16="http://schemas.microsoft.com/office/drawing/2014/main" id="{59D47174-A93C-D7A0-2CA2-E2C42F4A05DC}"/>
                    </a:ext>
                  </a:extLst>
                </p:cNvPr>
                <p:cNvSpPr/>
                <p:nvPr/>
              </p:nvSpPr>
              <p:spPr>
                <a:xfrm>
                  <a:off x="8949831" y="2454605"/>
                  <a:ext cx="2273582" cy="369332"/>
                </a:xfrm>
                <a:prstGeom prst="roundRect">
                  <a:avLst/>
                </a:prstGeom>
                <a:solidFill>
                  <a:schemeClr val="bg1">
                    <a:lumMod val="95000"/>
                  </a:schemeClr>
                </a:solidFill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4" name="TextBox 43">
                  <a:extLst>
                    <a:ext uri="{FF2B5EF4-FFF2-40B4-BE49-F238E27FC236}">
                      <a16:creationId xmlns:a16="http://schemas.microsoft.com/office/drawing/2014/main" id="{36E37CD0-4D99-946B-B172-C1856AA49DC0}"/>
                    </a:ext>
                  </a:extLst>
                </p:cNvPr>
                <p:cNvSpPr txBox="1"/>
                <p:nvPr/>
              </p:nvSpPr>
              <p:spPr>
                <a:xfrm>
                  <a:off x="8949832" y="2454605"/>
                  <a:ext cx="2273582" cy="369332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softEdge rad="0"/>
                </a:effectLst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dirty="0">
                      <a:latin typeface="Calibri" panose="020F0502020204030204" pitchFamily="34" charset="0"/>
                      <a:cs typeface="Calibri" panose="020F0502020204030204" pitchFamily="34" charset="0"/>
                    </a:rPr>
                    <a:t>Classification</a:t>
                  </a:r>
                </a:p>
              </p:txBody>
            </p:sp>
          </p:grpSp>
          <p:grpSp>
            <p:nvGrpSpPr>
              <p:cNvPr id="34" name="Group 33">
                <a:extLst>
                  <a:ext uri="{FF2B5EF4-FFF2-40B4-BE49-F238E27FC236}">
                    <a16:creationId xmlns:a16="http://schemas.microsoft.com/office/drawing/2014/main" id="{0757E335-D6B1-83A8-EBE8-E83BEF7C58DB}"/>
                  </a:ext>
                </a:extLst>
              </p:cNvPr>
              <p:cNvGrpSpPr/>
              <p:nvPr/>
            </p:nvGrpSpPr>
            <p:grpSpPr>
              <a:xfrm>
                <a:off x="9080219" y="3106116"/>
                <a:ext cx="2273583" cy="369332"/>
                <a:chOff x="8949831" y="2454605"/>
                <a:chExt cx="2273583" cy="369332"/>
              </a:xfrm>
            </p:grpSpPr>
            <p:sp>
              <p:nvSpPr>
                <p:cNvPr id="41" name="Rounded Rectangle 40">
                  <a:extLst>
                    <a:ext uri="{FF2B5EF4-FFF2-40B4-BE49-F238E27FC236}">
                      <a16:creationId xmlns:a16="http://schemas.microsoft.com/office/drawing/2014/main" id="{67CDE8F7-BE94-CD9F-D74E-AC9CCBBEBE71}"/>
                    </a:ext>
                  </a:extLst>
                </p:cNvPr>
                <p:cNvSpPr/>
                <p:nvPr/>
              </p:nvSpPr>
              <p:spPr>
                <a:xfrm>
                  <a:off x="8949831" y="2454605"/>
                  <a:ext cx="2273582" cy="369332"/>
                </a:xfrm>
                <a:prstGeom prst="roundRect">
                  <a:avLst/>
                </a:prstGeom>
                <a:solidFill>
                  <a:schemeClr val="bg1">
                    <a:lumMod val="95000"/>
                  </a:schemeClr>
                </a:solidFill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2" name="TextBox 41">
                  <a:extLst>
                    <a:ext uri="{FF2B5EF4-FFF2-40B4-BE49-F238E27FC236}">
                      <a16:creationId xmlns:a16="http://schemas.microsoft.com/office/drawing/2014/main" id="{C1AE73F1-0E0C-6D6B-FDA2-64D00C36FDF0}"/>
                    </a:ext>
                  </a:extLst>
                </p:cNvPr>
                <p:cNvSpPr txBox="1"/>
                <p:nvPr/>
              </p:nvSpPr>
              <p:spPr>
                <a:xfrm>
                  <a:off x="8949832" y="2454605"/>
                  <a:ext cx="2273582" cy="369332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softEdge rad="0"/>
                </a:effectLst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dirty="0">
                      <a:latin typeface="Calibri" panose="020F0502020204030204" pitchFamily="34" charset="0"/>
                      <a:cs typeface="Calibri" panose="020F0502020204030204" pitchFamily="34" charset="0"/>
                    </a:rPr>
                    <a:t>Segmentation</a:t>
                  </a:r>
                </a:p>
              </p:txBody>
            </p:sp>
          </p:grpSp>
          <p:grpSp>
            <p:nvGrpSpPr>
              <p:cNvPr id="35" name="Group 34">
                <a:extLst>
                  <a:ext uri="{FF2B5EF4-FFF2-40B4-BE49-F238E27FC236}">
                    <a16:creationId xmlns:a16="http://schemas.microsoft.com/office/drawing/2014/main" id="{07A7AA56-AD9C-B5CE-56C7-6336CEFF0926}"/>
                  </a:ext>
                </a:extLst>
              </p:cNvPr>
              <p:cNvGrpSpPr/>
              <p:nvPr/>
            </p:nvGrpSpPr>
            <p:grpSpPr>
              <a:xfrm>
                <a:off x="9080217" y="3708677"/>
                <a:ext cx="2273583" cy="369332"/>
                <a:chOff x="8949831" y="2454605"/>
                <a:chExt cx="2273583" cy="369332"/>
              </a:xfrm>
            </p:grpSpPr>
            <p:sp>
              <p:nvSpPr>
                <p:cNvPr id="39" name="Rounded Rectangle 38">
                  <a:extLst>
                    <a:ext uri="{FF2B5EF4-FFF2-40B4-BE49-F238E27FC236}">
                      <a16:creationId xmlns:a16="http://schemas.microsoft.com/office/drawing/2014/main" id="{552A9AF3-F875-C099-A669-3423EE7D805C}"/>
                    </a:ext>
                  </a:extLst>
                </p:cNvPr>
                <p:cNvSpPr/>
                <p:nvPr/>
              </p:nvSpPr>
              <p:spPr>
                <a:xfrm>
                  <a:off x="8949831" y="2454605"/>
                  <a:ext cx="2273582" cy="369332"/>
                </a:xfrm>
                <a:prstGeom prst="roundRect">
                  <a:avLst/>
                </a:prstGeom>
                <a:solidFill>
                  <a:schemeClr val="bg1">
                    <a:lumMod val="95000"/>
                  </a:schemeClr>
                </a:solidFill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id="{F132EDB9-D516-6A6C-9522-88657EFFD165}"/>
                    </a:ext>
                  </a:extLst>
                </p:cNvPr>
                <p:cNvSpPr txBox="1"/>
                <p:nvPr/>
              </p:nvSpPr>
              <p:spPr>
                <a:xfrm>
                  <a:off x="8949832" y="2454605"/>
                  <a:ext cx="2273582" cy="369332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softEdge rad="0"/>
                </a:effectLst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dirty="0">
                      <a:latin typeface="Calibri" panose="020F0502020204030204" pitchFamily="34" charset="0"/>
                      <a:cs typeface="Calibri" panose="020F0502020204030204" pitchFamily="34" charset="0"/>
                    </a:rPr>
                    <a:t>Retrieval</a:t>
                  </a:r>
                </a:p>
              </p:txBody>
            </p:sp>
          </p:grpSp>
          <p:grpSp>
            <p:nvGrpSpPr>
              <p:cNvPr id="36" name="Group 35">
                <a:extLst>
                  <a:ext uri="{FF2B5EF4-FFF2-40B4-BE49-F238E27FC236}">
                    <a16:creationId xmlns:a16="http://schemas.microsoft.com/office/drawing/2014/main" id="{61BCBA89-8852-F990-6A4D-6A55585CF008}"/>
                  </a:ext>
                </a:extLst>
              </p:cNvPr>
              <p:cNvGrpSpPr/>
              <p:nvPr/>
            </p:nvGrpSpPr>
            <p:grpSpPr>
              <a:xfrm>
                <a:off x="9080217" y="4305067"/>
                <a:ext cx="2273583" cy="369332"/>
                <a:chOff x="8949831" y="2454605"/>
                <a:chExt cx="2273583" cy="369332"/>
              </a:xfrm>
            </p:grpSpPr>
            <p:sp>
              <p:nvSpPr>
                <p:cNvPr id="37" name="Rounded Rectangle 36">
                  <a:extLst>
                    <a:ext uri="{FF2B5EF4-FFF2-40B4-BE49-F238E27FC236}">
                      <a16:creationId xmlns:a16="http://schemas.microsoft.com/office/drawing/2014/main" id="{4E1AB80A-B9E0-C30B-9826-BBC2C5279671}"/>
                    </a:ext>
                  </a:extLst>
                </p:cNvPr>
                <p:cNvSpPr/>
                <p:nvPr/>
              </p:nvSpPr>
              <p:spPr>
                <a:xfrm>
                  <a:off x="8949831" y="2454605"/>
                  <a:ext cx="2273582" cy="369332"/>
                </a:xfrm>
                <a:prstGeom prst="roundRect">
                  <a:avLst/>
                </a:prstGeom>
                <a:solidFill>
                  <a:schemeClr val="bg1">
                    <a:lumMod val="95000"/>
                  </a:schemeClr>
                </a:solidFill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B939B8D0-C6C4-DA0D-136F-E241D93CE420}"/>
                    </a:ext>
                  </a:extLst>
                </p:cNvPr>
                <p:cNvSpPr txBox="1"/>
                <p:nvPr/>
              </p:nvSpPr>
              <p:spPr>
                <a:xfrm>
                  <a:off x="8949832" y="2454605"/>
                  <a:ext cx="2273582" cy="369332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softEdge rad="0"/>
                </a:effectLst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dirty="0">
                      <a:latin typeface="Calibri" panose="020F0502020204030204" pitchFamily="34" charset="0"/>
                      <a:cs typeface="Calibri" panose="020F0502020204030204" pitchFamily="34" charset="0"/>
                    </a:rPr>
                    <a:t>Question Answering</a:t>
                  </a:r>
                </a:p>
              </p:txBody>
            </p:sp>
          </p:grpSp>
          <p:grpSp>
            <p:nvGrpSpPr>
              <p:cNvPr id="54" name="Group 53">
                <a:extLst>
                  <a:ext uri="{FF2B5EF4-FFF2-40B4-BE49-F238E27FC236}">
                    <a16:creationId xmlns:a16="http://schemas.microsoft.com/office/drawing/2014/main" id="{0AF9FB1F-E7CF-EA24-A946-E79938F6DF31}"/>
                  </a:ext>
                </a:extLst>
              </p:cNvPr>
              <p:cNvGrpSpPr/>
              <p:nvPr/>
            </p:nvGrpSpPr>
            <p:grpSpPr>
              <a:xfrm>
                <a:off x="9080217" y="4907272"/>
                <a:ext cx="2273583" cy="369332"/>
                <a:chOff x="8949831" y="2454605"/>
                <a:chExt cx="2273583" cy="369332"/>
              </a:xfrm>
            </p:grpSpPr>
            <p:sp>
              <p:nvSpPr>
                <p:cNvPr id="55" name="Rounded Rectangle 54">
                  <a:extLst>
                    <a:ext uri="{FF2B5EF4-FFF2-40B4-BE49-F238E27FC236}">
                      <a16:creationId xmlns:a16="http://schemas.microsoft.com/office/drawing/2014/main" id="{12E559FE-BF49-71C3-1F6B-B3416DE677CA}"/>
                    </a:ext>
                  </a:extLst>
                </p:cNvPr>
                <p:cNvSpPr/>
                <p:nvPr/>
              </p:nvSpPr>
              <p:spPr>
                <a:xfrm>
                  <a:off x="8949831" y="2454605"/>
                  <a:ext cx="2273582" cy="369332"/>
                </a:xfrm>
                <a:prstGeom prst="roundRect">
                  <a:avLst/>
                </a:prstGeom>
                <a:solidFill>
                  <a:schemeClr val="bg1">
                    <a:lumMod val="95000"/>
                  </a:schemeClr>
                </a:solidFill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6" name="TextBox 55">
                  <a:extLst>
                    <a:ext uri="{FF2B5EF4-FFF2-40B4-BE49-F238E27FC236}">
                      <a16:creationId xmlns:a16="http://schemas.microsoft.com/office/drawing/2014/main" id="{48B780FB-CE52-5909-28D3-6DDCE3B3F6C5}"/>
                    </a:ext>
                  </a:extLst>
                </p:cNvPr>
                <p:cNvSpPr txBox="1"/>
                <p:nvPr/>
              </p:nvSpPr>
              <p:spPr>
                <a:xfrm>
                  <a:off x="8949832" y="2454605"/>
                  <a:ext cx="2273582" cy="369332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softEdge rad="0"/>
                </a:effectLst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dirty="0">
                      <a:latin typeface="Calibri" panose="020F0502020204030204" pitchFamily="34" charset="0"/>
                      <a:cs typeface="Calibri" panose="020F0502020204030204" pitchFamily="34" charset="0"/>
                    </a:rPr>
                    <a:t>…</a:t>
                  </a:r>
                </a:p>
              </p:txBody>
            </p:sp>
          </p:grpSp>
        </p:grpSp>
      </p:grpSp>
      <p:sp>
        <p:nvSpPr>
          <p:cNvPr id="59" name="Slide Number Placeholder 58">
            <a:extLst>
              <a:ext uri="{FF2B5EF4-FFF2-40B4-BE49-F238E27FC236}">
                <a16:creationId xmlns:a16="http://schemas.microsoft.com/office/drawing/2014/main" id="{9B7C0FA6-7286-801E-9C91-E6FA12A1BC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F531E-F5A6-EF47-BEC0-6221306C41C4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93334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31C5C9-14AB-011E-A956-1B48F7965E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Structure in the Latent Space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243386-6C3E-8C34-15B3-A568DC711F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36793"/>
            <a:ext cx="10515600" cy="2320807"/>
          </a:xfrm>
        </p:spPr>
        <p:txBody>
          <a:bodyPr/>
          <a:lstStyle/>
          <a:p>
            <a:r>
              <a:rPr lang="en-US" b="1" dirty="0"/>
              <a:t>Desired properties</a:t>
            </a:r>
          </a:p>
          <a:p>
            <a:pPr lvl="1"/>
            <a:r>
              <a:rPr lang="en-US" dirty="0"/>
              <a:t>Semantically similar embeddings to be clustered together</a:t>
            </a:r>
          </a:p>
          <a:p>
            <a:pPr lvl="1"/>
            <a:r>
              <a:rPr lang="en-US" dirty="0"/>
              <a:t>Linear separability</a:t>
            </a:r>
          </a:p>
          <a:p>
            <a:pPr lvl="1"/>
            <a:r>
              <a:rPr lang="en-US" dirty="0"/>
              <a:t>Hierarchy preservation</a:t>
            </a:r>
          </a:p>
          <a:p>
            <a:pPr lvl="1"/>
            <a:r>
              <a:rPr lang="en-US" dirty="0"/>
              <a:t>…</a:t>
            </a:r>
          </a:p>
          <a:p>
            <a:endParaRPr lang="en-US" dirty="0"/>
          </a:p>
          <a:p>
            <a:pPr lvl="1"/>
            <a:endParaRPr lang="en-US" dirty="0"/>
          </a:p>
        </p:txBody>
      </p:sp>
      <p:pic>
        <p:nvPicPr>
          <p:cNvPr id="4" name="Picture 3" descr="A colorful particles in a cube&#10;&#10;Description automatically generated">
            <a:extLst>
              <a:ext uri="{FF2B5EF4-FFF2-40B4-BE49-F238E27FC236}">
                <a16:creationId xmlns:a16="http://schemas.microsoft.com/office/drawing/2014/main" id="{042B1251-4BA1-5AA3-04AA-EEDFB3A2C1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94064" y="179615"/>
            <a:ext cx="1319471" cy="1170000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BAB36B32-DFDF-686D-9703-C575C5F7C240}"/>
              </a:ext>
            </a:extLst>
          </p:cNvPr>
          <p:cNvSpPr txBox="1">
            <a:spLocks/>
          </p:cNvSpPr>
          <p:nvPr/>
        </p:nvSpPr>
        <p:spPr>
          <a:xfrm>
            <a:off x="838199" y="3782688"/>
            <a:ext cx="10515600" cy="23208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/>
              <a:t>Major factors that determine the latent structure</a:t>
            </a:r>
          </a:p>
          <a:p>
            <a:pPr lvl="1"/>
            <a:r>
              <a:rPr lang="en-US" dirty="0"/>
              <a:t>Latent space geometry (</a:t>
            </a:r>
            <a:r>
              <a:rPr lang="en-US" i="1" dirty="0"/>
              <a:t>E.g., </a:t>
            </a:r>
            <a:r>
              <a:rPr lang="en-US" dirty="0"/>
              <a:t>Euclidean, Spherical, Hyperbolic)</a:t>
            </a:r>
          </a:p>
          <a:p>
            <a:pPr lvl="1"/>
            <a:r>
              <a:rPr lang="en-US" dirty="0"/>
              <a:t>Loss function (</a:t>
            </a:r>
            <a:r>
              <a:rPr lang="en-US" i="1" dirty="0"/>
              <a:t>E.g., </a:t>
            </a:r>
            <a:r>
              <a:rPr lang="en-US" dirty="0"/>
              <a:t>Contrastive loss, metric-learning losses)</a:t>
            </a:r>
          </a:p>
          <a:p>
            <a:pPr lvl="1"/>
            <a:r>
              <a:rPr lang="en-US" dirty="0"/>
              <a:t>Data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  <a:p>
            <a:pPr lvl="1"/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5A527C-9D94-6E72-980D-79B48993D1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F531E-F5A6-EF47-BEC0-6221306C41C4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7164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31C5C9-14AB-011E-A956-1B48F7965E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Structure in the Latent Space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243386-6C3E-8C34-15B3-A568DC711F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36793"/>
            <a:ext cx="10515600" cy="2320807"/>
          </a:xfrm>
        </p:spPr>
        <p:txBody>
          <a:bodyPr/>
          <a:lstStyle/>
          <a:p>
            <a:r>
              <a:rPr lang="en-US" b="1" dirty="0"/>
              <a:t>Usual learning paradigm</a:t>
            </a:r>
          </a:p>
          <a:p>
            <a:pPr lvl="1"/>
            <a:r>
              <a:rPr lang="en-US" dirty="0"/>
              <a:t>Spatial proximity based contrastive loss on the Hypersphere or the Euclidean space</a:t>
            </a:r>
          </a:p>
          <a:p>
            <a:pPr lvl="1"/>
            <a:r>
              <a:rPr lang="en-US" dirty="0"/>
              <a:t>Pulls matching datapoints closer while pushes non-matching ones apart</a:t>
            </a:r>
          </a:p>
          <a:p>
            <a:endParaRPr lang="en-US" dirty="0"/>
          </a:p>
          <a:p>
            <a:pPr lvl="1"/>
            <a:endParaRPr lang="en-US" dirty="0"/>
          </a:p>
        </p:txBody>
      </p:sp>
      <p:pic>
        <p:nvPicPr>
          <p:cNvPr id="4" name="Picture 3" descr="A colorful particles in a cube&#10;&#10;Description automatically generated">
            <a:extLst>
              <a:ext uri="{FF2B5EF4-FFF2-40B4-BE49-F238E27FC236}">
                <a16:creationId xmlns:a16="http://schemas.microsoft.com/office/drawing/2014/main" id="{042B1251-4BA1-5AA3-04AA-EEDFB3A2C1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94064" y="179615"/>
            <a:ext cx="1319471" cy="1170000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BAB36B32-DFDF-686D-9703-C575C5F7C240}"/>
              </a:ext>
            </a:extLst>
          </p:cNvPr>
          <p:cNvSpPr txBox="1">
            <a:spLocks/>
          </p:cNvSpPr>
          <p:nvPr/>
        </p:nvSpPr>
        <p:spPr>
          <a:xfrm>
            <a:off x="838199" y="3782688"/>
            <a:ext cx="10515600" cy="23208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/>
              <a:t>Problems</a:t>
            </a:r>
          </a:p>
          <a:p>
            <a:pPr lvl="1"/>
            <a:r>
              <a:rPr lang="en-US" dirty="0"/>
              <a:t>Euclidean space or Hypersphere is not ideal to encode hierarchical structures </a:t>
            </a:r>
          </a:p>
          <a:p>
            <a:pPr lvl="1"/>
            <a:r>
              <a:rPr lang="en-US" dirty="0"/>
              <a:t>Spatial proximity-based loss may disrupt hierarchies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  <a:p>
            <a:pPr lvl="1"/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08D09E-BFAB-7671-DC4D-56DBC76B92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F531E-F5A6-EF47-BEC0-6221306C41C4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4034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31C5C9-14AB-011E-A956-1B48F7965E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Hierarchy?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243386-6C3E-8C34-15B3-A568DC711F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87713"/>
            <a:ext cx="5757472" cy="1325564"/>
          </a:xfrm>
        </p:spPr>
        <p:txBody>
          <a:bodyPr/>
          <a:lstStyle/>
          <a:p>
            <a:r>
              <a:rPr lang="en-US" dirty="0"/>
              <a:t>Real world is full of hierarchies</a:t>
            </a:r>
          </a:p>
          <a:p>
            <a:pPr lvl="1"/>
            <a:r>
              <a:rPr lang="en-US" i="1" dirty="0"/>
              <a:t>E.g., </a:t>
            </a:r>
            <a:r>
              <a:rPr lang="en-US" dirty="0"/>
              <a:t>Hierarchy of species</a:t>
            </a:r>
          </a:p>
          <a:p>
            <a:pPr lvl="1"/>
            <a:endParaRPr lang="en-US" dirty="0"/>
          </a:p>
        </p:txBody>
      </p:sp>
      <p:pic>
        <p:nvPicPr>
          <p:cNvPr id="7" name="Picture 6" descr="A diagram of a dog&#10;&#10;Description automatically generated">
            <a:extLst>
              <a:ext uri="{FF2B5EF4-FFF2-40B4-BE49-F238E27FC236}">
                <a16:creationId xmlns:a16="http://schemas.microsoft.com/office/drawing/2014/main" id="{F251F1B1-C89B-A94A-4330-440454186A0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411"/>
          <a:stretch/>
        </p:blipFill>
        <p:spPr>
          <a:xfrm>
            <a:off x="6471688" y="762150"/>
            <a:ext cx="5596328" cy="5790900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D7EFC183-7F35-AC61-1C61-4B097792FDED}"/>
              </a:ext>
            </a:extLst>
          </p:cNvPr>
          <p:cNvSpPr txBox="1">
            <a:spLocks/>
          </p:cNvSpPr>
          <p:nvPr/>
        </p:nvSpPr>
        <p:spPr>
          <a:xfrm>
            <a:off x="838200" y="3657600"/>
            <a:ext cx="5757472" cy="13255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Cross-modal hierarchy is crucial in multi-modal settings</a:t>
            </a:r>
          </a:p>
          <a:p>
            <a:pPr lvl="1"/>
            <a:r>
              <a:rPr lang="en-US" i="1" dirty="0"/>
              <a:t>E.g., </a:t>
            </a:r>
            <a:r>
              <a:rPr lang="en-US" dirty="0"/>
              <a:t>Text is more generic than images</a:t>
            </a:r>
          </a:p>
          <a:p>
            <a:pPr lvl="1"/>
            <a:endParaRPr lang="en-US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EBA06FDE-DD01-D7B8-288C-F40CD1F1D951}"/>
              </a:ext>
            </a:extLst>
          </p:cNvPr>
          <p:cNvGrpSpPr/>
          <p:nvPr/>
        </p:nvGrpSpPr>
        <p:grpSpPr>
          <a:xfrm>
            <a:off x="7149178" y="764610"/>
            <a:ext cx="4266614" cy="6062394"/>
            <a:chOff x="2668759" y="472244"/>
            <a:chExt cx="4266614" cy="6062394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58EF9D27-4005-31E9-E23F-19B41FFE91F7}"/>
                </a:ext>
              </a:extLst>
            </p:cNvPr>
            <p:cNvSpPr/>
            <p:nvPr/>
          </p:nvSpPr>
          <p:spPr>
            <a:xfrm>
              <a:off x="2668759" y="3354262"/>
              <a:ext cx="4266614" cy="3180376"/>
            </a:xfrm>
            <a:prstGeom prst="rect">
              <a:avLst/>
            </a:prstGeom>
            <a:ln>
              <a:prstDash val="dash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8" name="Picture 17" descr="A person walking in front of a large circular building with Colosseum in the background&#10;&#10;Description automatically generated">
              <a:extLst>
                <a:ext uri="{FF2B5EF4-FFF2-40B4-BE49-F238E27FC236}">
                  <a16:creationId xmlns:a16="http://schemas.microsoft.com/office/drawing/2014/main" id="{8635DB51-82E3-8C3F-2F3D-51F9938B9ED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668759" y="472244"/>
              <a:ext cx="4266614" cy="2828062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A104D53E-E953-6980-03B9-73E3F5A28198}"/>
                </a:ext>
              </a:extLst>
            </p:cNvPr>
            <p:cNvSpPr txBox="1"/>
            <p:nvPr/>
          </p:nvSpPr>
          <p:spPr>
            <a:xfrm>
              <a:off x="2668759" y="3787446"/>
              <a:ext cx="426661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A photo of colosseum taken in the evening.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7E9B5AE0-6B2C-4588-D716-2B900E477707}"/>
                </a:ext>
              </a:extLst>
            </p:cNvPr>
            <p:cNvSpPr txBox="1"/>
            <p:nvPr/>
          </p:nvSpPr>
          <p:spPr>
            <a:xfrm>
              <a:off x="2668759" y="3359210"/>
              <a:ext cx="426661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A photo of colosseum.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E55BD045-D2A7-2EBD-5C52-8BD024ECF477}"/>
                </a:ext>
              </a:extLst>
            </p:cNvPr>
            <p:cNvSpPr txBox="1"/>
            <p:nvPr/>
          </p:nvSpPr>
          <p:spPr>
            <a:xfrm>
              <a:off x="2668759" y="4634022"/>
              <a:ext cx="426661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A colosseum image with a person in a black cloth taken during sunset.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E1AE78E0-BC6C-7430-DEF6-1EB0C65C8394}"/>
                </a:ext>
              </a:extLst>
            </p:cNvPr>
            <p:cNvSpPr txBox="1"/>
            <p:nvPr/>
          </p:nvSpPr>
          <p:spPr>
            <a:xfrm>
              <a:off x="2668759" y="4210734"/>
              <a:ext cx="426661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A photo of colosseum with a man in front.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F9957555-0A3A-8E38-0D1A-D12559932EF6}"/>
                </a:ext>
              </a:extLst>
            </p:cNvPr>
            <p:cNvSpPr txBox="1"/>
            <p:nvPr/>
          </p:nvSpPr>
          <p:spPr>
            <a:xfrm>
              <a:off x="2668759" y="5334309"/>
              <a:ext cx="4266614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AU" b="0" i="0" dirty="0">
                  <a:solidFill>
                    <a:srgbClr val="1F2937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A solitary figure walks towards the grandeur of the Colosseum, a testament to ancient Rome's architectural prowess, under the soft glow of a setting sun.</a:t>
              </a:r>
              <a:endParaRPr 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24" name="Slide Number Placeholder 23">
            <a:extLst>
              <a:ext uri="{FF2B5EF4-FFF2-40B4-BE49-F238E27FC236}">
                <a16:creationId xmlns:a16="http://schemas.microsoft.com/office/drawing/2014/main" id="{68789971-582F-3F81-5496-67376C3668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F531E-F5A6-EF47-BEC0-6221306C41C4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5637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A21F16-682A-DE59-372E-90A200E59A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CLIP Recap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875D002-3644-C316-8A5D-4BB1BB20825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8342" r="50000" b="-1602"/>
          <a:stretch/>
        </p:blipFill>
        <p:spPr>
          <a:xfrm>
            <a:off x="6565392" y="1330726"/>
            <a:ext cx="5137251" cy="3377184"/>
          </a:xfr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570274FB-A1A4-5D74-D55F-634D33232B82}"/>
              </a:ext>
            </a:extLst>
          </p:cNvPr>
          <p:cNvSpPr txBox="1">
            <a:spLocks/>
          </p:cNvSpPr>
          <p:nvPr/>
        </p:nvSpPr>
        <p:spPr>
          <a:xfrm>
            <a:off x="838200" y="1703490"/>
            <a:ext cx="5855208" cy="32735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Positive image and text pairs are clustered together while negatives are pushed apart</a:t>
            </a:r>
          </a:p>
          <a:p>
            <a:endParaRPr lang="en-US" dirty="0"/>
          </a:p>
          <a:p>
            <a:r>
              <a:rPr lang="en-US" dirty="0"/>
              <a:t>Similarity is measured using spatial proximity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04F543D-3D1E-276B-EA41-DBA2AA602032}"/>
              </a:ext>
            </a:extLst>
          </p:cNvPr>
          <p:cNvSpPr txBox="1"/>
          <p:nvPr/>
        </p:nvSpPr>
        <p:spPr>
          <a:xfrm>
            <a:off x="8485632" y="6357919"/>
            <a:ext cx="36082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hlinkClick r:id="rId3"/>
              </a:rPr>
              <a:t>https://github.com/openai/CLIP</a:t>
            </a:r>
            <a:r>
              <a:rPr lang="en-US" sz="1400" dirty="0"/>
              <a:t>	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496A370E-F251-BE9B-5287-BDAFAE48A4AF}"/>
              </a:ext>
            </a:extLst>
          </p:cNvPr>
          <p:cNvSpPr txBox="1">
            <a:spLocks/>
          </p:cNvSpPr>
          <p:nvPr/>
        </p:nvSpPr>
        <p:spPr>
          <a:xfrm>
            <a:off x="838199" y="5510603"/>
            <a:ext cx="10864443" cy="5154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CLIP representations still show misalignment – modality gap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A24A36A-D7D2-8398-70BE-10C01881BB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F531E-F5A6-EF47-BEC0-6221306C41C4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0795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829951-7129-4C1E-41E8-FB962DCBE3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Modality Gap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C131FF2-4675-D46D-9CD5-BD9CFA97981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97402" y="1408836"/>
            <a:ext cx="4964012" cy="3504742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6B115B6-F274-509B-7075-0C51BDC12767}"/>
              </a:ext>
            </a:extLst>
          </p:cNvPr>
          <p:cNvSpPr txBox="1"/>
          <p:nvPr/>
        </p:nvSpPr>
        <p:spPr>
          <a:xfrm rot="20042516">
            <a:off x="10683352" y="2095853"/>
            <a:ext cx="1073987" cy="8226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3441926-028B-64BB-2064-23B4133F3683}"/>
              </a:ext>
            </a:extLst>
          </p:cNvPr>
          <p:cNvSpPr txBox="1"/>
          <p:nvPr/>
        </p:nvSpPr>
        <p:spPr>
          <a:xfrm rot="20158712">
            <a:off x="10681076" y="3720969"/>
            <a:ext cx="1073987" cy="8226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B323D8C-607E-3904-3863-CE184D751A16}"/>
              </a:ext>
            </a:extLst>
          </p:cNvPr>
          <p:cNvSpPr txBox="1"/>
          <p:nvPr/>
        </p:nvSpPr>
        <p:spPr>
          <a:xfrm>
            <a:off x="7273608" y="6225731"/>
            <a:ext cx="378491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hlinkClick r:id="rId3"/>
              </a:rPr>
              <a:t>https://github.com/Weixin-Liang/Modality-Gap</a:t>
            </a:r>
          </a:p>
          <a:p>
            <a:r>
              <a:rPr lang="en-US" sz="1400" dirty="0">
                <a:hlinkClick r:id="rId3"/>
              </a:rPr>
              <a:t>https://openreview.net/pdf?id=KZut5N7waZ-</a:t>
            </a:r>
            <a:r>
              <a:rPr lang="en-US" sz="1400" dirty="0"/>
              <a:t>	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0C3ADE9F-BF13-A987-DD14-8B64834C3AFD}"/>
              </a:ext>
            </a:extLst>
          </p:cNvPr>
          <p:cNvSpPr txBox="1">
            <a:spLocks/>
          </p:cNvSpPr>
          <p:nvPr/>
        </p:nvSpPr>
        <p:spPr>
          <a:xfrm>
            <a:off x="838200" y="2230848"/>
            <a:ext cx="5855208" cy="2430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We argue modality gap is rooted in intrinsic differences between the modalities</a:t>
            </a:r>
          </a:p>
          <a:p>
            <a:pPr lvl="1"/>
            <a:r>
              <a:rPr lang="en-US" i="1" dirty="0"/>
              <a:t>E.g., </a:t>
            </a:r>
            <a:r>
              <a:rPr lang="en-US" dirty="0"/>
              <a:t>Text is more generic than images </a:t>
            </a:r>
          </a:p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A948F6-D30F-5544-CCC6-2E93FAC4AC68}"/>
              </a:ext>
            </a:extLst>
          </p:cNvPr>
          <p:cNvSpPr txBox="1">
            <a:spLocks/>
          </p:cNvSpPr>
          <p:nvPr/>
        </p:nvSpPr>
        <p:spPr>
          <a:xfrm>
            <a:off x="887063" y="5463356"/>
            <a:ext cx="10745303" cy="5079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/>
              <a:t>Spatial proximity-based alignment disrupts unimodal hierarchies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222A02-E954-CDE2-6C44-3C9AB119BF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F531E-F5A6-EF47-BEC0-6221306C41C4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9591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ttribute_prediction_mt" id="{7F2870E2-322A-F243-B654-055729A0DF8F}" vid="{B02EEC93-CA4F-1546-B789-294BAE07279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8569</TotalTime>
  <Words>1022</Words>
  <Application>Microsoft Macintosh PowerPoint</Application>
  <PresentationFormat>Widescreen</PresentationFormat>
  <Paragraphs>220</Paragraphs>
  <Slides>39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5" baseType="lpstr">
      <vt:lpstr>Arial</vt:lpstr>
      <vt:lpstr>Calibri</vt:lpstr>
      <vt:lpstr>Calibri Light</vt:lpstr>
      <vt:lpstr>Cambria Math</vt:lpstr>
      <vt:lpstr>Times New Roman</vt:lpstr>
      <vt:lpstr>Office Theme</vt:lpstr>
      <vt:lpstr>Accept the Modality Gap: An Exploration in the Hyperbolic Space</vt:lpstr>
      <vt:lpstr>Collaborators</vt:lpstr>
      <vt:lpstr>Motivation</vt:lpstr>
      <vt:lpstr>Representation Learning</vt:lpstr>
      <vt:lpstr>Structure in the Latent Space</vt:lpstr>
      <vt:lpstr>Structure in the Latent Space</vt:lpstr>
      <vt:lpstr>Why Hierarchy?</vt:lpstr>
      <vt:lpstr>CLIP Recap</vt:lpstr>
      <vt:lpstr>Modality Gap</vt:lpstr>
      <vt:lpstr>Background</vt:lpstr>
      <vt:lpstr>Hyperbolic Space</vt:lpstr>
      <vt:lpstr>Hyperbolic Space</vt:lpstr>
      <vt:lpstr>Existing Works on Hyperbolic Representations</vt:lpstr>
      <vt:lpstr>MERU: Hyperbolic Image-Text Representations</vt:lpstr>
      <vt:lpstr>MERU: Contrastive Loss</vt:lpstr>
      <vt:lpstr>MERU: Entailment Loss</vt:lpstr>
      <vt:lpstr>Interplay between the Losses</vt:lpstr>
      <vt:lpstr>Our Approach</vt:lpstr>
      <vt:lpstr>Our Approach</vt:lpstr>
      <vt:lpstr>Accept the Modality Gap</vt:lpstr>
      <vt:lpstr>Angle-based Contrastive Loss</vt:lpstr>
      <vt:lpstr>Angle-based Contrastive Loss</vt:lpstr>
      <vt:lpstr>Cross-Modal Hierarchy</vt:lpstr>
      <vt:lpstr>Model</vt:lpstr>
      <vt:lpstr>Results</vt:lpstr>
      <vt:lpstr>Zero-Shot Evaluation</vt:lpstr>
      <vt:lpstr>Zero-Shot Evaluation</vt:lpstr>
      <vt:lpstr>Zero-Shot Evaluation</vt:lpstr>
      <vt:lpstr>Image Hierarchy Results</vt:lpstr>
      <vt:lpstr>Image Hierarchy Results</vt:lpstr>
      <vt:lpstr>Image Traversal</vt:lpstr>
      <vt:lpstr>Image Traversal</vt:lpstr>
      <vt:lpstr>Text Hierarchy Results</vt:lpstr>
      <vt:lpstr>Text Traversal</vt:lpstr>
      <vt:lpstr>Text Traversal</vt:lpstr>
      <vt:lpstr>Summary</vt:lpstr>
      <vt:lpstr>Next Steps</vt:lpstr>
      <vt:lpstr>Questions?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Attribute Pills</dc:title>
  <dc:creator>Microsoft Office User</dc:creator>
  <cp:lastModifiedBy>Thalaiyasingam Ajanthan</cp:lastModifiedBy>
  <cp:revision>262</cp:revision>
  <dcterms:created xsi:type="dcterms:W3CDTF">2023-04-12T00:40:23Z</dcterms:created>
  <dcterms:modified xsi:type="dcterms:W3CDTF">2024-06-04T02:47:16Z</dcterms:modified>
</cp:coreProperties>
</file>